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72"/>
  </p:notesMasterIdLst>
  <p:sldIdLst>
    <p:sldId id="256" r:id="rId2"/>
    <p:sldId id="328" r:id="rId3"/>
    <p:sldId id="286" r:id="rId4"/>
    <p:sldId id="287" r:id="rId5"/>
    <p:sldId id="289" r:id="rId6"/>
    <p:sldId id="316" r:id="rId7"/>
    <p:sldId id="317" r:id="rId8"/>
    <p:sldId id="258" r:id="rId9"/>
    <p:sldId id="259" r:id="rId10"/>
    <p:sldId id="265" r:id="rId11"/>
    <p:sldId id="260" r:id="rId12"/>
    <p:sldId id="330" r:id="rId13"/>
    <p:sldId id="288" r:id="rId14"/>
    <p:sldId id="290" r:id="rId15"/>
    <p:sldId id="291" r:id="rId16"/>
    <p:sldId id="318" r:id="rId17"/>
    <p:sldId id="262" r:id="rId18"/>
    <p:sldId id="264" r:id="rId19"/>
    <p:sldId id="261" r:id="rId20"/>
    <p:sldId id="319" r:id="rId21"/>
    <p:sldId id="320" r:id="rId22"/>
    <p:sldId id="293" r:id="rId23"/>
    <p:sldId id="292" r:id="rId24"/>
    <p:sldId id="294" r:id="rId25"/>
    <p:sldId id="295" r:id="rId26"/>
    <p:sldId id="321" r:id="rId27"/>
    <p:sldId id="266" r:id="rId28"/>
    <p:sldId id="267" r:id="rId29"/>
    <p:sldId id="269" r:id="rId30"/>
    <p:sldId id="296" r:id="rId31"/>
    <p:sldId id="297" r:id="rId32"/>
    <p:sldId id="298" r:id="rId33"/>
    <p:sldId id="300" r:id="rId34"/>
    <p:sldId id="299" r:id="rId35"/>
    <p:sldId id="301" r:id="rId36"/>
    <p:sldId id="303" r:id="rId37"/>
    <p:sldId id="302" r:id="rId38"/>
    <p:sldId id="270" r:id="rId39"/>
    <p:sldId id="271" r:id="rId40"/>
    <p:sldId id="273" r:id="rId41"/>
    <p:sldId id="278" r:id="rId42"/>
    <p:sldId id="277" r:id="rId43"/>
    <p:sldId id="276" r:id="rId44"/>
    <p:sldId id="275" r:id="rId45"/>
    <p:sldId id="274" r:id="rId46"/>
    <p:sldId id="304" r:id="rId47"/>
    <p:sldId id="305" r:id="rId48"/>
    <p:sldId id="306" r:id="rId49"/>
    <p:sldId id="307" r:id="rId50"/>
    <p:sldId id="279" r:id="rId51"/>
    <p:sldId id="280" r:id="rId52"/>
    <p:sldId id="281" r:id="rId53"/>
    <p:sldId id="282" r:id="rId54"/>
    <p:sldId id="283" r:id="rId55"/>
    <p:sldId id="308" r:id="rId56"/>
    <p:sldId id="309" r:id="rId57"/>
    <p:sldId id="322" r:id="rId58"/>
    <p:sldId id="310" r:id="rId59"/>
    <p:sldId id="311" r:id="rId60"/>
    <p:sldId id="323" r:id="rId61"/>
    <p:sldId id="312" r:id="rId62"/>
    <p:sldId id="314" r:id="rId63"/>
    <p:sldId id="329" r:id="rId64"/>
    <p:sldId id="315" r:id="rId65"/>
    <p:sldId id="324" r:id="rId66"/>
    <p:sldId id="325" r:id="rId67"/>
    <p:sldId id="326" r:id="rId68"/>
    <p:sldId id="284" r:id="rId69"/>
    <p:sldId id="285" r:id="rId70"/>
    <p:sldId id="327"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68" d="100"/>
          <a:sy n="68" d="100"/>
        </p:scale>
        <p:origin x="-1212"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B62860-623E-40CB-BF35-59E68684D458}" type="datetimeFigureOut">
              <a:rPr lang="en-US" smtClean="0"/>
              <a:pPr/>
              <a:t>2/19/2015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DDBCD-215C-4D6B-BB8A-8D6093E849F3}" type="slidenum">
              <a:rPr lang="en-US" smtClean="0"/>
              <a:pPr/>
              <a:t>‹#›</a:t>
            </a:fld>
            <a:endParaRPr lang="en-US"/>
          </a:p>
        </p:txBody>
      </p:sp>
    </p:spTree>
    <p:extLst>
      <p:ext uri="{BB962C8B-B14F-4D97-AF65-F5344CB8AC3E}">
        <p14:creationId xmlns:p14="http://schemas.microsoft.com/office/powerpoint/2010/main" xmlns="" val="3842634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1DDBCD-215C-4D6B-BB8A-8D6093E849F3}" type="slidenum">
              <a:rPr lang="en-US" smtClean="0"/>
              <a:pPr/>
              <a:t>8</a:t>
            </a:fld>
            <a:endParaRPr lang="en-US"/>
          </a:p>
        </p:txBody>
      </p:sp>
    </p:spTree>
    <p:extLst>
      <p:ext uri="{BB962C8B-B14F-4D97-AF65-F5344CB8AC3E}">
        <p14:creationId xmlns:p14="http://schemas.microsoft.com/office/powerpoint/2010/main" xmlns="" val="19537974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3"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1A4C515-6FE2-4B9B-81A6-0889965D3144}" type="datetimeFigureOut">
              <a:rPr lang="en-US" smtClean="0"/>
              <a:pPr/>
              <a:t>2/19/2015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6F6604E-9194-4979-BFB5-F3C44A4B3A8C}"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4000">
        <p14:conveyor dir="l"/>
        <p:sndAc>
          <p:stSnd>
            <p:snd r:embed="rId4" name="camera.wav"/>
          </p:stSnd>
        </p:sndAc>
      </p:transition>
    </mc:Choice>
    <mc:Fallback>
      <p:transition spd="slow">
        <p:fade/>
        <p:sndAc>
          <p:stSnd>
            <p:snd r:embed="rId1" name="camera.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4C515-6FE2-4B9B-81A6-0889965D3144}" type="datetimeFigureOut">
              <a:rPr lang="en-US" smtClean="0"/>
              <a:pPr/>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6604E-9194-4979-BFB5-F3C44A4B3A8C}"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1" name="camera.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4C515-6FE2-4B9B-81A6-0889965D3144}" type="datetimeFigureOut">
              <a:rPr lang="en-US" smtClean="0"/>
              <a:pPr/>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6604E-9194-4979-BFB5-F3C44A4B3A8C}"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1" name="camera.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A4C515-6FE2-4B9B-81A6-0889965D3144}" type="datetimeFigureOut">
              <a:rPr lang="en-US" smtClean="0"/>
              <a:pPr/>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6604E-9194-4979-BFB5-F3C44A4B3A8C}"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1" name="camera.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3"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A4C515-6FE2-4B9B-81A6-0889965D3144}" type="datetimeFigureOut">
              <a:rPr lang="en-US" smtClean="0"/>
              <a:pPr/>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F6604E-9194-4979-BFB5-F3C44A4B3A8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4000">
        <p14:conveyor dir="l"/>
        <p:sndAc>
          <p:stSnd>
            <p:snd r:embed="rId4" name="camera.wav"/>
          </p:stSnd>
        </p:sndAc>
      </p:transition>
    </mc:Choice>
    <mc:Fallback>
      <p:transition spd="slow">
        <p:fade/>
        <p:sndAc>
          <p:stSnd>
            <p:snd r:embed="rId1" name="camera.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1A4C515-6FE2-4B9B-81A6-0889965D3144}" type="datetimeFigureOut">
              <a:rPr lang="en-US" smtClean="0"/>
              <a:pPr/>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6604E-9194-4979-BFB5-F3C44A4B3A8C}"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1" name="camera.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A4C515-6FE2-4B9B-81A6-0889965D3144}" type="datetimeFigureOut">
              <a:rPr lang="en-US" smtClean="0"/>
              <a:pPr/>
              <a:t>2/19/2015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F6604E-9194-4979-BFB5-F3C44A4B3A8C}"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1" name="camera.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1A4C515-6FE2-4B9B-81A6-0889965D3144}" type="datetimeFigureOut">
              <a:rPr lang="en-US" smtClean="0"/>
              <a:pPr/>
              <a:t>2/19/2015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F6604E-9194-4979-BFB5-F3C44A4B3A8C}"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1" name="camera.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A4C515-6FE2-4B9B-81A6-0889965D3144}" type="datetimeFigureOut">
              <a:rPr lang="en-US" smtClean="0"/>
              <a:pPr/>
              <a:t>2/19/2015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F6604E-9194-4979-BFB5-F3C44A4B3A8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1" name="camera.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A4C515-6FE2-4B9B-81A6-0889965D3144}" type="datetimeFigureOut">
              <a:rPr lang="en-US" smtClean="0"/>
              <a:pPr/>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6604E-9194-4979-BFB5-F3C44A4B3A8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1" name="camera.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A4C515-6FE2-4B9B-81A6-0889965D3144}" type="datetimeFigureOut">
              <a:rPr lang="en-US" smtClean="0"/>
              <a:pPr/>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F6604E-9194-4979-BFB5-F3C44A4B3A8C}"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1" name="camera.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1A4C515-6FE2-4B9B-81A6-0889965D3144}" type="datetimeFigureOut">
              <a:rPr lang="en-US" smtClean="0"/>
              <a:pPr/>
              <a:t>2/19/2015</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6F6604E-9194-4979-BFB5-F3C44A4B3A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mc:Choice xmlns:p14="http://schemas.microsoft.com/office/powerpoint/2010/main" xmlns="" Requires="p14">
      <p:transition spd="slow" p14:dur="4000">
        <p14:conveyor dir="l"/>
        <p:sndAc>
          <p:stSnd>
            <p:snd r:embed="rId14" name="camera.wav"/>
          </p:stSnd>
        </p:sndAc>
      </p:transition>
    </mc:Choice>
    <mc:Fallback>
      <p:transition spd="slow">
        <p:fade/>
        <p:sndAc>
          <p:stSnd>
            <p:snd r:embed="rId13" name="camera.wav"/>
          </p:stSnd>
        </p:sndAc>
      </p:transition>
    </mc:Fallback>
  </mc:AlternateConten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bebooks.com/servlet/BookDetailsPL?bi=8603011475&amp;searchurl=bx=on&amp;kn=9781906427504+or+Maze+Runner&amp;n=200000237&amp;sortby=2" TargetMode="External"/><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1.wav"/><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2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www.proprofs.com/quiz-school/story.php?title=which-maze-runner-character-are-you"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6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audio" Target="../media/audio11.wav"/></Relationships>
</file>

<file path=ppt/slides/_rels/slide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52992" y="457200"/>
            <a:ext cx="3991008" cy="3218329"/>
          </a:xfrm>
        </p:spPr>
        <p:txBody>
          <a:bodyPr>
            <a:normAutofit/>
          </a:bodyPr>
          <a:lstStyle/>
          <a:p>
            <a:r>
              <a:rPr lang="en-US" sz="6600" dirty="0" smtClean="0"/>
              <a:t>The Maze Runner</a:t>
            </a:r>
            <a:endParaRPr lang="en-US" sz="6600" dirty="0"/>
          </a:p>
        </p:txBody>
      </p:sp>
      <p:sp>
        <p:nvSpPr>
          <p:cNvPr id="3" name="Subtitle 2"/>
          <p:cNvSpPr>
            <a:spLocks noGrp="1"/>
          </p:cNvSpPr>
          <p:nvPr>
            <p:ph type="subTitle" idx="1"/>
          </p:nvPr>
        </p:nvSpPr>
        <p:spPr>
          <a:xfrm>
            <a:off x="5486400" y="4343400"/>
            <a:ext cx="2743200" cy="1524000"/>
          </a:xfrm>
        </p:spPr>
        <p:txBody>
          <a:bodyPr>
            <a:normAutofit/>
          </a:bodyPr>
          <a:lstStyle/>
          <a:p>
            <a:r>
              <a:rPr lang="en-US" sz="4000" b="1" dirty="0" smtClean="0"/>
              <a:t>By James </a:t>
            </a:r>
            <a:r>
              <a:rPr lang="en-US" sz="4000" b="1" dirty="0" err="1" smtClean="0"/>
              <a:t>Dashner</a:t>
            </a:r>
            <a:endParaRPr lang="en-US" sz="4000" b="1" dirty="0"/>
          </a:p>
        </p:txBody>
      </p:sp>
      <p:pic>
        <p:nvPicPr>
          <p:cNvPr id="1026" name="Picture 2" descr="http://ecx.images-amazon.com/images/P/0385737955.01._SL130_SCLZZZZZZZ__.jpg">
            <a:hlinkClick r:id="rId3" tooltip="The Maze Runner (Book 1) (Maze Runner: James Dashner"/>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85800" y="1143000"/>
            <a:ext cx="2813539" cy="435428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9122901"/>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5"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2. His mind functioned without flaw, trying to calculate his surroundings and </a:t>
            </a:r>
            <a:r>
              <a:rPr lang="en-US" b="1" dirty="0"/>
              <a:t>predicament</a:t>
            </a:r>
            <a:r>
              <a:rPr lang="en-US" dirty="0" smtClean="0"/>
              <a:t>.</a:t>
            </a:r>
          </a:p>
          <a:p>
            <a:endParaRPr lang="en-US" dirty="0" smtClean="0"/>
          </a:p>
          <a:p>
            <a:r>
              <a:rPr lang="en-US" dirty="0" smtClean="0"/>
              <a:t>3</a:t>
            </a:r>
            <a:r>
              <a:rPr lang="en-US" dirty="0"/>
              <a:t>. It was as if his memory loss had stolen a chunk of his language – it was </a:t>
            </a:r>
            <a:r>
              <a:rPr lang="en-US" b="1" dirty="0"/>
              <a:t>disorienting.</a:t>
            </a:r>
            <a:r>
              <a:rPr lang="en-US" dirty="0"/>
              <a:t> </a:t>
            </a:r>
          </a:p>
          <a:p>
            <a:r>
              <a:rPr lang="en-US" dirty="0"/>
              <a:t>4. Different emotions battled for </a:t>
            </a:r>
            <a:r>
              <a:rPr lang="en-US" b="1" dirty="0"/>
              <a:t>dominance</a:t>
            </a:r>
            <a:r>
              <a:rPr lang="en-US" dirty="0"/>
              <a:t> in his mind and heart. Confusion. Curiosity. Panic. Fear. </a:t>
            </a:r>
          </a:p>
          <a:p>
            <a:r>
              <a:rPr lang="en-US" dirty="0"/>
              <a:t>5. He finally forced himself to look over at the </a:t>
            </a:r>
            <a:r>
              <a:rPr lang="en-US" b="1" dirty="0"/>
              <a:t>haggard</a:t>
            </a:r>
            <a:r>
              <a:rPr lang="en-US" dirty="0"/>
              <a:t> building. </a:t>
            </a:r>
          </a:p>
          <a:p>
            <a:endParaRPr lang="en-US" dirty="0"/>
          </a:p>
        </p:txBody>
      </p:sp>
      <p:sp>
        <p:nvSpPr>
          <p:cNvPr id="2" name="Title 1"/>
          <p:cNvSpPr>
            <a:spLocks noGrp="1"/>
          </p:cNvSpPr>
          <p:nvPr>
            <p:ph type="title"/>
          </p:nvPr>
        </p:nvSpPr>
        <p:spPr/>
        <p:txBody>
          <a:bodyPr/>
          <a:lstStyle/>
          <a:p>
            <a:r>
              <a:rPr lang="en-US" dirty="0" smtClean="0"/>
              <a:t>Vocabulary Chapters 1-4</a:t>
            </a:r>
            <a:endParaRPr lang="en-US" dirty="0"/>
          </a:p>
        </p:txBody>
      </p:sp>
    </p:spTree>
    <p:extLst>
      <p:ext uri="{BB962C8B-B14F-4D97-AF65-F5344CB8AC3E}">
        <p14:creationId xmlns:p14="http://schemas.microsoft.com/office/powerpoint/2010/main" xmlns="" val="768635417"/>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6. As if the taunting gave Thomas a sudden burst of courage, he walked over to the lit door, ignoring the creaking floorboards and laughter downstairs – ignoring the </a:t>
            </a:r>
            <a:r>
              <a:rPr lang="en-US" b="1" dirty="0"/>
              <a:t>onslaught</a:t>
            </a:r>
            <a:r>
              <a:rPr lang="en-US" dirty="0"/>
              <a:t> of words he didn’t understand, suppressing the dreadful feelings they </a:t>
            </a:r>
            <a:r>
              <a:rPr lang="en-US" dirty="0" smtClean="0"/>
              <a:t>induced</a:t>
            </a:r>
          </a:p>
          <a:p>
            <a:r>
              <a:rPr lang="en-US" dirty="0"/>
              <a:t>7. He felt an uncomfortable sense of </a:t>
            </a:r>
            <a:r>
              <a:rPr lang="en-US" b="1" dirty="0"/>
              <a:t>vertigo</a:t>
            </a:r>
            <a:r>
              <a:rPr lang="en-US" dirty="0"/>
              <a:t> looking at the towering walls, as if he hovered above them instead of sitting at their base. </a:t>
            </a:r>
          </a:p>
          <a:p>
            <a:endParaRPr lang="en-US" dirty="0"/>
          </a:p>
        </p:txBody>
      </p:sp>
      <p:sp>
        <p:nvSpPr>
          <p:cNvPr id="2" name="Title 1"/>
          <p:cNvSpPr>
            <a:spLocks noGrp="1"/>
          </p:cNvSpPr>
          <p:nvPr>
            <p:ph type="title"/>
          </p:nvPr>
        </p:nvSpPr>
        <p:spPr/>
        <p:txBody>
          <a:bodyPr/>
          <a:lstStyle/>
          <a:p>
            <a:r>
              <a:rPr lang="en-US" dirty="0" smtClean="0"/>
              <a:t>Vocabulary Chapters 1-4</a:t>
            </a:r>
            <a:endParaRPr lang="en-US" dirty="0"/>
          </a:p>
        </p:txBody>
      </p:sp>
    </p:spTree>
    <p:extLst>
      <p:ext uri="{BB962C8B-B14F-4D97-AF65-F5344CB8AC3E}">
        <p14:creationId xmlns:p14="http://schemas.microsoft.com/office/powerpoint/2010/main" xmlns="" val="2305868068"/>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Create a detailed and labeled map of the Glade and the Maze.  Use context clues from the book as well as inferences from the story in order to help you make this map.  Chapters 1-2 should be especially helpful to you as you work on this project.  Your map should be in color.   This will be a work in progress as you read the book and find out more information.  </a:t>
            </a:r>
            <a:endParaRPr lang="en-US" dirty="0"/>
          </a:p>
        </p:txBody>
      </p:sp>
      <p:sp>
        <p:nvSpPr>
          <p:cNvPr id="3" name="Title 2"/>
          <p:cNvSpPr>
            <a:spLocks noGrp="1"/>
          </p:cNvSpPr>
          <p:nvPr>
            <p:ph type="title"/>
          </p:nvPr>
        </p:nvSpPr>
        <p:spPr/>
        <p:txBody>
          <a:bodyPr/>
          <a:lstStyle/>
          <a:p>
            <a:r>
              <a:rPr lang="en-US" dirty="0" smtClean="0"/>
              <a:t>Challenge #1</a:t>
            </a:r>
            <a:endParaRPr lang="en-US" dirty="0"/>
          </a:p>
        </p:txBody>
      </p:sp>
    </p:spTree>
    <p:extLst>
      <p:ext uri="{BB962C8B-B14F-4D97-AF65-F5344CB8AC3E}">
        <p14:creationId xmlns:p14="http://schemas.microsoft.com/office/powerpoint/2010/main" xmlns="" val="4082209806"/>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1.  What trick did Chuck pay on </a:t>
            </a:r>
            <a:r>
              <a:rPr lang="en-US" dirty="0" err="1" smtClean="0"/>
              <a:t>Gally</a:t>
            </a:r>
            <a:r>
              <a:rPr lang="en-US" dirty="0" smtClean="0"/>
              <a:t> in Chapter 5.  How did Thomas react as first?  How did he react a little later???  Why???</a:t>
            </a:r>
          </a:p>
          <a:p>
            <a:r>
              <a:rPr lang="en-US" dirty="0" smtClean="0"/>
              <a:t>2.  Why did Thomas say he wanted to be a Runner?  What did he reveal to Chuck?</a:t>
            </a:r>
          </a:p>
          <a:p>
            <a:r>
              <a:rPr lang="en-US" dirty="0" smtClean="0"/>
              <a:t>3.  Describe what Newt showed Thomas early that second morning?  Why did he do this??</a:t>
            </a:r>
          </a:p>
          <a:p>
            <a:r>
              <a:rPr lang="en-US" dirty="0" smtClean="0"/>
              <a:t>4.  What were they all there to do?  Why did Thomas still want to be a Runner, in spite of what he has seen?</a:t>
            </a:r>
            <a:endParaRPr lang="en-US" dirty="0"/>
          </a:p>
        </p:txBody>
      </p:sp>
      <p:sp>
        <p:nvSpPr>
          <p:cNvPr id="3" name="Title 2"/>
          <p:cNvSpPr>
            <a:spLocks noGrp="1"/>
          </p:cNvSpPr>
          <p:nvPr>
            <p:ph type="title"/>
          </p:nvPr>
        </p:nvSpPr>
        <p:spPr/>
        <p:txBody>
          <a:bodyPr/>
          <a:lstStyle/>
          <a:p>
            <a:r>
              <a:rPr lang="en-US" dirty="0" smtClean="0"/>
              <a:t>Questions Chapters 5-8</a:t>
            </a:r>
            <a:endParaRPr lang="en-US" dirty="0"/>
          </a:p>
        </p:txBody>
      </p:sp>
    </p:spTree>
    <p:extLst>
      <p:ext uri="{BB962C8B-B14F-4D97-AF65-F5344CB8AC3E}">
        <p14:creationId xmlns:p14="http://schemas.microsoft.com/office/powerpoint/2010/main" xmlns="" val="319800281"/>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6.  What surprising event happened at the end of Chapter 7?  How did the others reacts??  Why??</a:t>
            </a:r>
          </a:p>
          <a:p>
            <a:r>
              <a:rPr lang="en-US" dirty="0" smtClean="0"/>
              <a:t>7.  What happened when the kids tried to send various items down in the Box and/or the hole? Why did they stop trying?</a:t>
            </a:r>
          </a:p>
          <a:p>
            <a:r>
              <a:rPr lang="en-US" dirty="0" smtClean="0"/>
              <a:t>8.  What was different about this Newbie?  Give as many examples as you can.  </a:t>
            </a:r>
          </a:p>
        </p:txBody>
      </p:sp>
      <p:sp>
        <p:nvSpPr>
          <p:cNvPr id="3" name="Title 2"/>
          <p:cNvSpPr>
            <a:spLocks noGrp="1"/>
          </p:cNvSpPr>
          <p:nvPr>
            <p:ph type="title"/>
          </p:nvPr>
        </p:nvSpPr>
        <p:spPr/>
        <p:txBody>
          <a:bodyPr/>
          <a:lstStyle/>
          <a:p>
            <a:r>
              <a:rPr lang="en-US" dirty="0" smtClean="0"/>
              <a:t>Questions Chapters 5-8</a:t>
            </a:r>
            <a:endParaRPr lang="en-US" dirty="0"/>
          </a:p>
        </p:txBody>
      </p:sp>
    </p:spTree>
    <p:extLst>
      <p:ext uri="{BB962C8B-B14F-4D97-AF65-F5344CB8AC3E}">
        <p14:creationId xmlns:p14="http://schemas.microsoft.com/office/powerpoint/2010/main" xmlns="" val="1536768975"/>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6.  What </a:t>
            </a:r>
            <a:r>
              <a:rPr lang="en-US" dirty="0" err="1" smtClean="0"/>
              <a:t>suprising</a:t>
            </a:r>
            <a:r>
              <a:rPr lang="en-US" dirty="0" smtClean="0"/>
              <a:t> event happened at the end of Chapter 7?  How did the others reacts??  Why??</a:t>
            </a:r>
          </a:p>
          <a:p>
            <a:r>
              <a:rPr lang="en-US" dirty="0" smtClean="0"/>
              <a:t>7.  What happened when the kids tried to send various items down in the Box and/or the hole? Why did they stop trying?</a:t>
            </a:r>
          </a:p>
          <a:p>
            <a:r>
              <a:rPr lang="en-US" dirty="0" smtClean="0"/>
              <a:t>8.  What was different about this Newbie?  Give as many examples as you can.  </a:t>
            </a:r>
          </a:p>
        </p:txBody>
      </p:sp>
      <p:sp>
        <p:nvSpPr>
          <p:cNvPr id="3" name="Title 2"/>
          <p:cNvSpPr>
            <a:spLocks noGrp="1"/>
          </p:cNvSpPr>
          <p:nvPr>
            <p:ph type="title"/>
          </p:nvPr>
        </p:nvSpPr>
        <p:spPr/>
        <p:txBody>
          <a:bodyPr/>
          <a:lstStyle/>
          <a:p>
            <a:r>
              <a:rPr lang="en-US" dirty="0" smtClean="0"/>
              <a:t>Questions Chapters 5-8</a:t>
            </a:r>
            <a:endParaRPr lang="en-US" dirty="0"/>
          </a:p>
        </p:txBody>
      </p:sp>
    </p:spTree>
    <p:extLst>
      <p:ext uri="{BB962C8B-B14F-4D97-AF65-F5344CB8AC3E}">
        <p14:creationId xmlns:p14="http://schemas.microsoft.com/office/powerpoint/2010/main" xmlns="" val="1393952983"/>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Challenge #3</a:t>
            </a:r>
            <a:r>
              <a:rPr lang="en-US" dirty="0"/>
              <a:t>	</a:t>
            </a:r>
            <a:r>
              <a:rPr lang="en-US" dirty="0" smtClean="0"/>
              <a:t>The </a:t>
            </a:r>
            <a:r>
              <a:rPr lang="en-US" dirty="0"/>
              <a:t>Maze Runner”</a:t>
            </a:r>
          </a:p>
          <a:p>
            <a:pPr marL="0" indent="0">
              <a:buNone/>
            </a:pPr>
            <a:r>
              <a:rPr lang="en-US" dirty="0" smtClean="0"/>
              <a:t>Reading </a:t>
            </a:r>
            <a:r>
              <a:rPr lang="en-US" dirty="0"/>
              <a:t>Response:</a:t>
            </a:r>
          </a:p>
          <a:p>
            <a:pPr marL="0" indent="0">
              <a:buNone/>
            </a:pPr>
            <a:r>
              <a:rPr lang="en-US" dirty="0" smtClean="0"/>
              <a:t>Which </a:t>
            </a:r>
            <a:r>
              <a:rPr lang="en-US" dirty="0"/>
              <a:t>job would you like to have if you lived in the Glade?  Why?  Give specific examples from the story in your selection and your reasoning.</a:t>
            </a:r>
          </a:p>
          <a:p>
            <a:endParaRPr lang="en-US" dirty="0"/>
          </a:p>
        </p:txBody>
      </p:sp>
      <p:sp>
        <p:nvSpPr>
          <p:cNvPr id="3" name="Title 2"/>
          <p:cNvSpPr>
            <a:spLocks noGrp="1"/>
          </p:cNvSpPr>
          <p:nvPr>
            <p:ph type="title"/>
          </p:nvPr>
        </p:nvSpPr>
        <p:spPr/>
        <p:txBody>
          <a:bodyPr/>
          <a:lstStyle/>
          <a:p>
            <a:r>
              <a:rPr lang="en-US" dirty="0" smtClean="0"/>
              <a:t>Challenge #3</a:t>
            </a:r>
            <a:endParaRPr lang="en-US" dirty="0"/>
          </a:p>
        </p:txBody>
      </p:sp>
    </p:spTree>
    <p:extLst>
      <p:ext uri="{BB962C8B-B14F-4D97-AF65-F5344CB8AC3E}">
        <p14:creationId xmlns:p14="http://schemas.microsoft.com/office/powerpoint/2010/main" xmlns="" val="2247918165"/>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 The feeling – the </a:t>
            </a:r>
            <a:r>
              <a:rPr lang="en-US" b="1" dirty="0"/>
              <a:t>epiphany</a:t>
            </a:r>
            <a:r>
              <a:rPr lang="en-US" dirty="0"/>
              <a:t> – was a strange one, foreign and familiar at the same </a:t>
            </a:r>
            <a:r>
              <a:rPr lang="en-US" dirty="0" smtClean="0"/>
              <a:t>time</a:t>
            </a:r>
          </a:p>
          <a:p>
            <a:r>
              <a:rPr lang="en-US" dirty="0"/>
              <a:t>2. Its </a:t>
            </a:r>
            <a:r>
              <a:rPr lang="en-US" b="1" dirty="0"/>
              <a:t>phantom</a:t>
            </a:r>
            <a:r>
              <a:rPr lang="en-US" dirty="0"/>
              <a:t> brother seemed to leap at him every time he blinked or rubbed his eyes. </a:t>
            </a:r>
          </a:p>
          <a:p>
            <a:r>
              <a:rPr lang="en-US" dirty="0"/>
              <a:t>3. “The Bod, shuck-face, the Box!” was all </a:t>
            </a:r>
            <a:r>
              <a:rPr lang="en-US" dirty="0" err="1"/>
              <a:t>Alby</a:t>
            </a:r>
            <a:r>
              <a:rPr lang="en-US" dirty="0"/>
              <a:t> said before he set off for the middle of the Glade at a </a:t>
            </a:r>
            <a:r>
              <a:rPr lang="en-US" b="1" dirty="0"/>
              <a:t>brisk </a:t>
            </a:r>
            <a:r>
              <a:rPr lang="en-US" dirty="0"/>
              <a:t>pace that almost looked to Thomas like panic.</a:t>
            </a:r>
          </a:p>
          <a:p>
            <a:r>
              <a:rPr lang="en-US" dirty="0"/>
              <a:t>4. </a:t>
            </a:r>
            <a:r>
              <a:rPr lang="en-US" i="1" dirty="0"/>
              <a:t>She’ll start rotting soon</a:t>
            </a:r>
            <a:r>
              <a:rPr lang="en-US" dirty="0"/>
              <a:t>. He was surprised at having such a </a:t>
            </a:r>
            <a:r>
              <a:rPr lang="en-US" b="1" dirty="0"/>
              <a:t>morbid</a:t>
            </a:r>
            <a:r>
              <a:rPr lang="en-US" dirty="0"/>
              <a:t> thought. </a:t>
            </a:r>
          </a:p>
          <a:p>
            <a:endParaRPr lang="en-US" dirty="0"/>
          </a:p>
        </p:txBody>
      </p:sp>
      <p:sp>
        <p:nvSpPr>
          <p:cNvPr id="2" name="Title 1"/>
          <p:cNvSpPr>
            <a:spLocks noGrp="1"/>
          </p:cNvSpPr>
          <p:nvPr>
            <p:ph type="title"/>
          </p:nvPr>
        </p:nvSpPr>
        <p:spPr>
          <a:xfrm>
            <a:off x="304800" y="457200"/>
            <a:ext cx="8839200" cy="1295400"/>
          </a:xfrm>
        </p:spPr>
        <p:txBody>
          <a:bodyPr>
            <a:normAutofit fontScale="90000"/>
          </a:bodyPr>
          <a:lstStyle/>
          <a:p>
            <a:r>
              <a:rPr lang="en-US" b="1" i="1" dirty="0"/>
              <a:t>The Maze Runner</a:t>
            </a:r>
            <a:r>
              <a:rPr lang="en-US" dirty="0"/>
              <a:t/>
            </a:r>
            <a:br>
              <a:rPr lang="en-US" dirty="0"/>
            </a:br>
            <a:r>
              <a:rPr lang="en-US" b="1" dirty="0"/>
              <a:t>Chapter 5 - 10 Vocabulary</a:t>
            </a:r>
            <a:r>
              <a:rPr lang="en-US" dirty="0"/>
              <a:t/>
            </a:r>
            <a:br>
              <a:rPr lang="en-US" dirty="0"/>
            </a:br>
            <a:endParaRPr lang="en-US" dirty="0"/>
          </a:p>
        </p:txBody>
      </p:sp>
    </p:spTree>
    <p:extLst>
      <p:ext uri="{BB962C8B-B14F-4D97-AF65-F5344CB8AC3E}">
        <p14:creationId xmlns:p14="http://schemas.microsoft.com/office/powerpoint/2010/main" xmlns="" val="1236634964"/>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5. “I swear she doesn’t look familiar at all,” he said anyway. He’d had enough </a:t>
            </a:r>
            <a:r>
              <a:rPr lang="en-US" b="1" dirty="0"/>
              <a:t>accusations</a:t>
            </a:r>
            <a:r>
              <a:rPr lang="en-US" dirty="0"/>
              <a:t>. </a:t>
            </a:r>
          </a:p>
          <a:p>
            <a:r>
              <a:rPr lang="en-US" dirty="0"/>
              <a:t> </a:t>
            </a:r>
          </a:p>
          <a:p>
            <a:r>
              <a:rPr lang="en-US" dirty="0"/>
              <a:t>6. Her pink lips trembled as she mumbled something over and over,</a:t>
            </a:r>
            <a:r>
              <a:rPr lang="en-US" b="1" dirty="0"/>
              <a:t> indecipherable</a:t>
            </a:r>
            <a:r>
              <a:rPr lang="en-US" dirty="0"/>
              <a:t>. </a:t>
            </a:r>
          </a:p>
          <a:p>
            <a:r>
              <a:rPr lang="en-US" dirty="0"/>
              <a:t>7. His stomach full, his energy </a:t>
            </a:r>
            <a:r>
              <a:rPr lang="en-US" b="1" dirty="0"/>
              <a:t>replenished</a:t>
            </a:r>
            <a:r>
              <a:rPr lang="en-US" dirty="0"/>
              <a:t>, his mind thankful for a few moments of silence, he decided that from then on he’d quit whining and deal with things. </a:t>
            </a:r>
          </a:p>
          <a:p>
            <a:endParaRPr lang="en-US" dirty="0"/>
          </a:p>
        </p:txBody>
      </p:sp>
      <p:sp>
        <p:nvSpPr>
          <p:cNvPr id="2" name="Title 1"/>
          <p:cNvSpPr>
            <a:spLocks noGrp="1"/>
          </p:cNvSpPr>
          <p:nvPr>
            <p:ph type="title"/>
          </p:nvPr>
        </p:nvSpPr>
        <p:spPr/>
        <p:txBody>
          <a:bodyPr>
            <a:normAutofit fontScale="90000"/>
          </a:bodyPr>
          <a:lstStyle/>
          <a:p>
            <a:r>
              <a:rPr lang="en-US" b="1" i="1" dirty="0"/>
              <a:t>The Maze Runner</a:t>
            </a:r>
            <a:r>
              <a:rPr lang="en-US" dirty="0"/>
              <a:t/>
            </a:r>
            <a:br>
              <a:rPr lang="en-US" dirty="0"/>
            </a:br>
            <a:r>
              <a:rPr lang="en-US" b="1" dirty="0"/>
              <a:t>Chapter 5 - 10 Vocabulary</a:t>
            </a:r>
            <a:endParaRPr lang="en-US" dirty="0"/>
          </a:p>
        </p:txBody>
      </p:sp>
    </p:spTree>
    <p:extLst>
      <p:ext uri="{BB962C8B-B14F-4D97-AF65-F5344CB8AC3E}">
        <p14:creationId xmlns:p14="http://schemas.microsoft.com/office/powerpoint/2010/main" xmlns="" val="1957965324"/>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8. The word made him feel a rush of panic, and the spark of hope the meal had brought him </a:t>
            </a:r>
            <a:r>
              <a:rPr lang="en-US" b="1" dirty="0"/>
              <a:t>fizzled</a:t>
            </a:r>
            <a:r>
              <a:rPr lang="en-US" dirty="0"/>
              <a:t> with a silent hiss. </a:t>
            </a:r>
          </a:p>
          <a:p>
            <a:r>
              <a:rPr lang="en-US" dirty="0"/>
              <a:t>9. All the while, his eyes stayed </a:t>
            </a:r>
            <a:r>
              <a:rPr lang="en-US" b="1" dirty="0"/>
              <a:t>riveted</a:t>
            </a:r>
            <a:r>
              <a:rPr lang="en-US" dirty="0"/>
              <a:t> on the beetle blade scuttling across the forest floor. </a:t>
            </a:r>
          </a:p>
          <a:p>
            <a:r>
              <a:rPr lang="en-US" dirty="0" smtClean="0"/>
              <a:t>10</a:t>
            </a:r>
            <a:r>
              <a:rPr lang="en-US" dirty="0"/>
              <a:t>. Then he felt the</a:t>
            </a:r>
            <a:r>
              <a:rPr lang="en-US" b="1" dirty="0"/>
              <a:t> jarring</a:t>
            </a:r>
            <a:r>
              <a:rPr lang="en-US" dirty="0"/>
              <a:t> dagger of pain as the boy’s mouth found a home, bit deeply into Thomas’s shoulder. </a:t>
            </a:r>
          </a:p>
          <a:p>
            <a:endParaRPr lang="en-US" dirty="0"/>
          </a:p>
        </p:txBody>
      </p:sp>
      <p:sp>
        <p:nvSpPr>
          <p:cNvPr id="2" name="Title 1"/>
          <p:cNvSpPr>
            <a:spLocks noGrp="1"/>
          </p:cNvSpPr>
          <p:nvPr>
            <p:ph type="title"/>
          </p:nvPr>
        </p:nvSpPr>
        <p:spPr/>
        <p:txBody>
          <a:bodyPr/>
          <a:lstStyle/>
          <a:p>
            <a:r>
              <a:rPr lang="en-US" sz="4000" dirty="0" smtClean="0"/>
              <a:t>Vocabulary Chapters 5-10</a:t>
            </a:r>
            <a:endParaRPr lang="en-US" sz="4000" dirty="0"/>
          </a:p>
        </p:txBody>
      </p:sp>
    </p:spTree>
    <p:extLst>
      <p:ext uri="{BB962C8B-B14F-4D97-AF65-F5344CB8AC3E}">
        <p14:creationId xmlns:p14="http://schemas.microsoft.com/office/powerpoint/2010/main" xmlns="" val="3117660037"/>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1066800" y="2209800"/>
            <a:ext cx="2895600" cy="4066854"/>
          </a:xfrm>
        </p:spPr>
      </p:pic>
      <p:sp>
        <p:nvSpPr>
          <p:cNvPr id="3" name="Title 2"/>
          <p:cNvSpPr>
            <a:spLocks noGrp="1"/>
          </p:cNvSpPr>
          <p:nvPr>
            <p:ph type="title"/>
          </p:nvPr>
        </p:nvSpPr>
        <p:spPr/>
        <p:txBody>
          <a:bodyPr/>
          <a:lstStyle/>
          <a:p>
            <a:r>
              <a:rPr lang="en-US" dirty="0" smtClean="0"/>
              <a:t>James </a:t>
            </a:r>
            <a:r>
              <a:rPr lang="en-US" dirty="0" err="1" smtClean="0"/>
              <a:t>Dashner</a:t>
            </a:r>
            <a:endParaRPr lang="en-US" dirty="0"/>
          </a:p>
        </p:txBody>
      </p:sp>
      <p:sp>
        <p:nvSpPr>
          <p:cNvPr id="5" name="TextBox 4"/>
          <p:cNvSpPr txBox="1"/>
          <p:nvPr/>
        </p:nvSpPr>
        <p:spPr>
          <a:xfrm>
            <a:off x="4800600" y="2286000"/>
            <a:ext cx="3733800" cy="3416320"/>
          </a:xfrm>
          <a:prstGeom prst="rect">
            <a:avLst/>
          </a:prstGeom>
          <a:noFill/>
        </p:spPr>
        <p:txBody>
          <a:bodyPr wrap="square" rtlCol="0">
            <a:spAutoFit/>
          </a:bodyPr>
          <a:lstStyle/>
          <a:p>
            <a:r>
              <a:rPr lang="en-US" dirty="0" smtClean="0">
                <a:effectLst/>
              </a:rPr>
              <a:t>Biography</a:t>
            </a:r>
          </a:p>
          <a:p>
            <a:r>
              <a:rPr lang="en-US" b="1" dirty="0" smtClean="0">
                <a:effectLst/>
              </a:rPr>
              <a:t>James </a:t>
            </a:r>
            <a:r>
              <a:rPr lang="en-US" b="1" dirty="0" err="1" smtClean="0">
                <a:effectLst/>
              </a:rPr>
              <a:t>Dashner</a:t>
            </a:r>
            <a:r>
              <a:rPr lang="en-US" dirty="0" smtClean="0">
                <a:effectLst/>
              </a:rPr>
              <a:t> was born and raised in a small town in Georgia. His love of books and writing made him dream of being an author someday, and he still can’t believe his dream has come true. He is the author of the </a:t>
            </a:r>
            <a:r>
              <a:rPr lang="en-US" i="1" dirty="0" smtClean="0">
                <a:effectLst/>
              </a:rPr>
              <a:t>New York Times </a:t>
            </a:r>
            <a:r>
              <a:rPr lang="en-US" dirty="0" smtClean="0">
                <a:effectLst/>
              </a:rPr>
              <a:t>bestselling Maze Runner series, the Infinity Ring series, and the 13th Reality series. Visit him online at JamesDashner.com.</a:t>
            </a:r>
            <a:endParaRPr lang="en-US" dirty="0">
              <a:effectLst/>
            </a:endParaRPr>
          </a:p>
        </p:txBody>
      </p:sp>
    </p:spTree>
    <p:extLst>
      <p:ext uri="{BB962C8B-B14F-4D97-AF65-F5344CB8AC3E}">
        <p14:creationId xmlns:p14="http://schemas.microsoft.com/office/powerpoint/2010/main" xmlns="" val="3377332554"/>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4"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Challenge #4			</a:t>
            </a:r>
            <a:r>
              <a:rPr lang="en-US" dirty="0" smtClean="0"/>
              <a:t>The </a:t>
            </a:r>
            <a:r>
              <a:rPr lang="en-US" dirty="0"/>
              <a:t>Maze </a:t>
            </a:r>
            <a:r>
              <a:rPr lang="en-US" dirty="0" smtClean="0"/>
              <a:t>Runner”</a:t>
            </a:r>
            <a:endParaRPr lang="en-US" dirty="0"/>
          </a:p>
          <a:p>
            <a:r>
              <a:rPr lang="en-US" dirty="0"/>
              <a:t>Write a mini-report about the Beetle Blades.  Include as much information about them as you can from reading the book.  Add an illustration of what you think they look like as well as information about where they come from, what they are used for, how they work, etc.  Try to find as much information as you can.  Hint: There is information about these machines throughout the book, so read carefully!</a:t>
            </a:r>
          </a:p>
          <a:p>
            <a:endParaRPr lang="en-US" dirty="0"/>
          </a:p>
        </p:txBody>
      </p:sp>
      <p:sp>
        <p:nvSpPr>
          <p:cNvPr id="3" name="Title 2"/>
          <p:cNvSpPr>
            <a:spLocks noGrp="1"/>
          </p:cNvSpPr>
          <p:nvPr>
            <p:ph type="title"/>
          </p:nvPr>
        </p:nvSpPr>
        <p:spPr/>
        <p:txBody>
          <a:bodyPr/>
          <a:lstStyle/>
          <a:p>
            <a:r>
              <a:rPr lang="en-US" dirty="0" smtClean="0"/>
              <a:t>Challenge  #4</a:t>
            </a:r>
            <a:endParaRPr lang="en-US" dirty="0"/>
          </a:p>
        </p:txBody>
      </p:sp>
    </p:spTree>
    <p:extLst>
      <p:ext uri="{BB962C8B-B14F-4D97-AF65-F5344CB8AC3E}">
        <p14:creationId xmlns:p14="http://schemas.microsoft.com/office/powerpoint/2010/main" xmlns="" val="1373151821"/>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Challenge #</a:t>
            </a:r>
            <a:r>
              <a:rPr lang="en-US" dirty="0" smtClean="0"/>
              <a:t>5</a:t>
            </a:r>
            <a:r>
              <a:rPr lang="en-US" dirty="0"/>
              <a:t>	“The Maze Runner”</a:t>
            </a:r>
          </a:p>
          <a:p>
            <a:r>
              <a:rPr lang="en-US" dirty="0"/>
              <a:t> </a:t>
            </a:r>
          </a:p>
          <a:p>
            <a:r>
              <a:rPr lang="en-US" dirty="0"/>
              <a:t>Create a Warning Poster about the Grievers!  Your poster should be informative and eye-catching!  Include only the essential information; posters usually do not contain detailed writing.  Be sure to give specific warnings about these creatures.  Think carefully about your color scheme and layout for the poster!  Add illustrations to your poster for effect!</a:t>
            </a:r>
          </a:p>
          <a:p>
            <a:endParaRPr lang="en-US" dirty="0"/>
          </a:p>
        </p:txBody>
      </p:sp>
      <p:sp>
        <p:nvSpPr>
          <p:cNvPr id="3" name="Title 2"/>
          <p:cNvSpPr>
            <a:spLocks noGrp="1"/>
          </p:cNvSpPr>
          <p:nvPr>
            <p:ph type="title"/>
          </p:nvPr>
        </p:nvSpPr>
        <p:spPr/>
        <p:txBody>
          <a:bodyPr/>
          <a:lstStyle/>
          <a:p>
            <a:r>
              <a:rPr lang="en-US" dirty="0" smtClean="0"/>
              <a:t>Challenge #5</a:t>
            </a:r>
            <a:endParaRPr lang="en-US" dirty="0"/>
          </a:p>
        </p:txBody>
      </p:sp>
    </p:spTree>
    <p:extLst>
      <p:ext uri="{BB962C8B-B14F-4D97-AF65-F5344CB8AC3E}">
        <p14:creationId xmlns:p14="http://schemas.microsoft.com/office/powerpoint/2010/main" xmlns="" val="851894707"/>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1.  What is the Gathering? </a:t>
            </a:r>
          </a:p>
          <a:p>
            <a:r>
              <a:rPr lang="en-US" dirty="0" smtClean="0"/>
              <a:t>2. Why did Thomas compare the Glade to prison?  Give as many similarities as possible.  Do you agree with him?  Why or why not??</a:t>
            </a:r>
          </a:p>
          <a:p>
            <a:r>
              <a:rPr lang="en-US" dirty="0" smtClean="0"/>
              <a:t>3. What did Thomas discover while exploring chapter 10?</a:t>
            </a:r>
          </a:p>
          <a:p>
            <a:r>
              <a:rPr lang="en-US" dirty="0" smtClean="0"/>
              <a:t>4. Who, or what, attacked Thomas in Chapter 10?  Why did he attack Thomas?  Do you believe the claims about Thomas in Chapter 11?  Why or why not?</a:t>
            </a:r>
            <a:endParaRPr lang="en-US" dirty="0"/>
          </a:p>
        </p:txBody>
      </p:sp>
      <p:sp>
        <p:nvSpPr>
          <p:cNvPr id="3" name="Title 2"/>
          <p:cNvSpPr>
            <a:spLocks noGrp="1"/>
          </p:cNvSpPr>
          <p:nvPr>
            <p:ph type="title"/>
          </p:nvPr>
        </p:nvSpPr>
        <p:spPr/>
        <p:txBody>
          <a:bodyPr/>
          <a:lstStyle/>
          <a:p>
            <a:r>
              <a:rPr lang="en-US" dirty="0" smtClean="0"/>
              <a:t>Chapters 9-12 Questions</a:t>
            </a:r>
            <a:endParaRPr lang="en-US" dirty="0"/>
          </a:p>
        </p:txBody>
      </p:sp>
    </p:spTree>
    <p:extLst>
      <p:ext uri="{BB962C8B-B14F-4D97-AF65-F5344CB8AC3E}">
        <p14:creationId xmlns:p14="http://schemas.microsoft.com/office/powerpoint/2010/main" xmlns="" val="728739337"/>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5.  What happened to Ben?  Why?  How did Thomas feel about it?  Why??</a:t>
            </a:r>
          </a:p>
          <a:p>
            <a:r>
              <a:rPr lang="en-US" dirty="0" smtClean="0"/>
              <a:t>6.  Why was Thomas glad to get to work in Chapter 11?  What was the first job he tried?  What did he think of it??  Why???</a:t>
            </a:r>
          </a:p>
          <a:p>
            <a:r>
              <a:rPr lang="en-US" dirty="0" smtClean="0"/>
              <a:t>7.  What did Thomas think of Minho?  What did Minho seem to think of Thomas?  Why??</a:t>
            </a:r>
          </a:p>
          <a:p>
            <a:r>
              <a:rPr lang="en-US" dirty="0" smtClean="0"/>
              <a:t>8.  What had Minho found in the Maze?  How do you think </a:t>
            </a:r>
            <a:r>
              <a:rPr lang="en-US" dirty="0" err="1" smtClean="0"/>
              <a:t>Alby</a:t>
            </a:r>
            <a:r>
              <a:rPr lang="en-US" dirty="0" smtClean="0"/>
              <a:t> will react to this information?  Why??</a:t>
            </a:r>
            <a:endParaRPr lang="en-US" dirty="0"/>
          </a:p>
        </p:txBody>
      </p:sp>
      <p:sp>
        <p:nvSpPr>
          <p:cNvPr id="3" name="Title 2"/>
          <p:cNvSpPr>
            <a:spLocks noGrp="1"/>
          </p:cNvSpPr>
          <p:nvPr>
            <p:ph type="title"/>
          </p:nvPr>
        </p:nvSpPr>
        <p:spPr/>
        <p:txBody>
          <a:bodyPr/>
          <a:lstStyle/>
          <a:p>
            <a:r>
              <a:rPr lang="en-US" dirty="0" smtClean="0"/>
              <a:t>Chapters 9-12 Questions</a:t>
            </a:r>
            <a:endParaRPr lang="en-US" dirty="0"/>
          </a:p>
        </p:txBody>
      </p:sp>
    </p:spTree>
    <p:extLst>
      <p:ext uri="{BB962C8B-B14F-4D97-AF65-F5344CB8AC3E}">
        <p14:creationId xmlns:p14="http://schemas.microsoft.com/office/powerpoint/2010/main" xmlns="" val="3281601950"/>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86000"/>
            <a:ext cx="7745505" cy="3877815"/>
          </a:xfrm>
        </p:spPr>
        <p:txBody>
          <a:bodyPr>
            <a:normAutofit/>
          </a:bodyPr>
          <a:lstStyle/>
          <a:p>
            <a:r>
              <a:rPr lang="en-US" dirty="0" smtClean="0"/>
              <a:t>5.  What do you need to be in order to be a runner and survive the Maze?  Why is the Maze so terrible, according to Newt?</a:t>
            </a:r>
          </a:p>
          <a:p>
            <a:r>
              <a:rPr lang="en-US" dirty="0" smtClean="0"/>
              <a:t>6.  Why can’t </a:t>
            </a:r>
            <a:r>
              <a:rPr lang="en-US" dirty="0" err="1" smtClean="0"/>
              <a:t>Thoas</a:t>
            </a:r>
            <a:r>
              <a:rPr lang="en-US" dirty="0" smtClean="0"/>
              <a:t> become a Runner right away?  Why is ORDER so important to the </a:t>
            </a:r>
            <a:r>
              <a:rPr lang="en-US" dirty="0" err="1" smtClean="0"/>
              <a:t>Gladers</a:t>
            </a:r>
            <a:r>
              <a:rPr lang="en-US" dirty="0" smtClean="0"/>
              <a:t>?</a:t>
            </a:r>
          </a:p>
          <a:p>
            <a:r>
              <a:rPr lang="en-US" dirty="0" smtClean="0"/>
              <a:t>7.  What was Newt so worried about in Chapter 16? Why??  Who won’t anyone do anything about it?</a:t>
            </a:r>
            <a:endParaRPr lang="en-US" dirty="0"/>
          </a:p>
        </p:txBody>
      </p:sp>
      <p:sp>
        <p:nvSpPr>
          <p:cNvPr id="3" name="Title 2"/>
          <p:cNvSpPr>
            <a:spLocks noGrp="1"/>
          </p:cNvSpPr>
          <p:nvPr>
            <p:ph type="title"/>
          </p:nvPr>
        </p:nvSpPr>
        <p:spPr>
          <a:xfrm>
            <a:off x="304800" y="533400"/>
            <a:ext cx="7756263" cy="1054250"/>
          </a:xfrm>
        </p:spPr>
        <p:txBody>
          <a:bodyPr/>
          <a:lstStyle/>
          <a:p>
            <a:r>
              <a:rPr lang="en-US" sz="4400" dirty="0" smtClean="0"/>
              <a:t>Chapters 13-16 Questions</a:t>
            </a:r>
            <a:endParaRPr lang="en-US" sz="4400" dirty="0"/>
          </a:p>
        </p:txBody>
      </p:sp>
    </p:spTree>
    <p:extLst>
      <p:ext uri="{BB962C8B-B14F-4D97-AF65-F5344CB8AC3E}">
        <p14:creationId xmlns:p14="http://schemas.microsoft.com/office/powerpoint/2010/main" xmlns="" val="159007415"/>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86000"/>
            <a:ext cx="7745505" cy="3877815"/>
          </a:xfrm>
        </p:spPr>
        <p:txBody>
          <a:bodyPr>
            <a:normAutofit/>
          </a:bodyPr>
          <a:lstStyle/>
          <a:p>
            <a:r>
              <a:rPr lang="en-US" dirty="0" smtClean="0"/>
              <a:t>1.  Why was </a:t>
            </a:r>
            <a:r>
              <a:rPr lang="en-US" dirty="0" err="1" smtClean="0"/>
              <a:t>Alby</a:t>
            </a:r>
            <a:r>
              <a:rPr lang="en-US" dirty="0" smtClean="0"/>
              <a:t> so suspicious of Thomas?  Did he have good reason to be?? Why or why not??</a:t>
            </a:r>
          </a:p>
          <a:p>
            <a:r>
              <a:rPr lang="en-US" dirty="0" smtClean="0"/>
              <a:t>2.  What surprising news did Chuck have for Thomas in Chapter 13?  What was going to happen that night??  Why??</a:t>
            </a:r>
          </a:p>
          <a:p>
            <a:r>
              <a:rPr lang="en-US" dirty="0" smtClean="0"/>
              <a:t>3.  Describe the banishment ceremony.  How did Thomas feel about it??  Why??</a:t>
            </a:r>
          </a:p>
          <a:p>
            <a:r>
              <a:rPr lang="en-US" dirty="0" smtClean="0"/>
              <a:t>4.  Do you think Ben should have been banished for what he did to Thomas??  Why or why not?</a:t>
            </a:r>
            <a:endParaRPr lang="en-US" dirty="0"/>
          </a:p>
        </p:txBody>
      </p:sp>
      <p:sp>
        <p:nvSpPr>
          <p:cNvPr id="3" name="Title 2"/>
          <p:cNvSpPr>
            <a:spLocks noGrp="1"/>
          </p:cNvSpPr>
          <p:nvPr>
            <p:ph type="title"/>
          </p:nvPr>
        </p:nvSpPr>
        <p:spPr>
          <a:xfrm>
            <a:off x="304800" y="533400"/>
            <a:ext cx="7756263" cy="1054250"/>
          </a:xfrm>
        </p:spPr>
        <p:txBody>
          <a:bodyPr/>
          <a:lstStyle/>
          <a:p>
            <a:r>
              <a:rPr lang="en-US" sz="4400" dirty="0" smtClean="0"/>
              <a:t>Chapters 13-16 Questions</a:t>
            </a:r>
            <a:endParaRPr lang="en-US" sz="4400" dirty="0"/>
          </a:p>
        </p:txBody>
      </p:sp>
    </p:spTree>
    <p:extLst>
      <p:ext uri="{BB962C8B-B14F-4D97-AF65-F5344CB8AC3E}">
        <p14:creationId xmlns:p14="http://schemas.microsoft.com/office/powerpoint/2010/main" xmlns="" val="2403443437"/>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Challenge #</a:t>
            </a:r>
            <a:r>
              <a:rPr lang="en-US" dirty="0" smtClean="0"/>
              <a:t>6“The </a:t>
            </a:r>
            <a:r>
              <a:rPr lang="en-US" dirty="0"/>
              <a:t>Maze Runner”</a:t>
            </a:r>
          </a:p>
          <a:p>
            <a:pPr marL="0" indent="0">
              <a:buNone/>
            </a:pPr>
            <a:endParaRPr lang="en-US" dirty="0"/>
          </a:p>
          <a:p>
            <a:r>
              <a:rPr lang="en-US" dirty="0"/>
              <a:t>Create a travel brochure of the Glade.  Be sure to highlight the positives about this place so people will want to come there!  Include accurate information, but phrase it in such a way as to make people believe it is a place they would want to visit.  Add illustrations to your travel brochure to complement the text.  Be conscious of word choice, color scheme, etc.</a:t>
            </a:r>
          </a:p>
          <a:p>
            <a:endParaRPr lang="en-US" dirty="0"/>
          </a:p>
        </p:txBody>
      </p:sp>
      <p:sp>
        <p:nvSpPr>
          <p:cNvPr id="3" name="Title 2"/>
          <p:cNvSpPr>
            <a:spLocks noGrp="1"/>
          </p:cNvSpPr>
          <p:nvPr>
            <p:ph type="title"/>
          </p:nvPr>
        </p:nvSpPr>
        <p:spPr/>
        <p:txBody>
          <a:bodyPr/>
          <a:lstStyle/>
          <a:p>
            <a:r>
              <a:rPr lang="en-US" dirty="0" smtClean="0"/>
              <a:t>Challenge #6</a:t>
            </a:r>
            <a:endParaRPr lang="en-US" dirty="0"/>
          </a:p>
        </p:txBody>
      </p:sp>
    </p:spTree>
    <p:extLst>
      <p:ext uri="{BB962C8B-B14F-4D97-AF65-F5344CB8AC3E}">
        <p14:creationId xmlns:p14="http://schemas.microsoft.com/office/powerpoint/2010/main" xmlns="" val="96531451"/>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1. Thomas wanted to look away, get of there. But he couldn’t move; he was too </a:t>
            </a:r>
            <a:r>
              <a:rPr lang="en-US" b="1" dirty="0"/>
              <a:t>mesmerized</a:t>
            </a:r>
            <a:r>
              <a:rPr lang="en-US" dirty="0"/>
              <a:t>, too scared. </a:t>
            </a:r>
          </a:p>
          <a:p>
            <a:r>
              <a:rPr lang="en-US" dirty="0"/>
              <a:t>2. Thomas sat quietly in </a:t>
            </a:r>
            <a:r>
              <a:rPr lang="en-US" b="1" dirty="0"/>
              <a:t>anticipation</a:t>
            </a:r>
            <a:r>
              <a:rPr lang="en-US" dirty="0"/>
              <a:t> as Minho struggled to stand up, wincing with every move, his whole demeanor just </a:t>
            </a:r>
            <a:r>
              <a:rPr lang="en-US" i="1" dirty="0"/>
              <a:t>screaming</a:t>
            </a:r>
            <a:r>
              <a:rPr lang="en-US" dirty="0"/>
              <a:t> exhaustion. </a:t>
            </a:r>
          </a:p>
          <a:p>
            <a:r>
              <a:rPr lang="en-US" dirty="0"/>
              <a:t>3. He tried to plant his feet at the </a:t>
            </a:r>
            <a:r>
              <a:rPr lang="en-US" b="1" dirty="0"/>
              <a:t>threshold</a:t>
            </a:r>
            <a:r>
              <a:rPr lang="en-US" dirty="0"/>
              <a:t>, but it only lasted for a split second; the pole sent him into the maze with a lurch. </a:t>
            </a:r>
          </a:p>
          <a:p>
            <a:r>
              <a:rPr lang="en-US" dirty="0"/>
              <a:t>4. The more he thought about it, being a Runner didn’t sound like such a great idea. But, </a:t>
            </a:r>
            <a:r>
              <a:rPr lang="en-US" b="1" dirty="0"/>
              <a:t>inexplicably</a:t>
            </a:r>
            <a:r>
              <a:rPr lang="en-US" dirty="0"/>
              <a:t>, it still called to him.</a:t>
            </a:r>
          </a:p>
          <a:p>
            <a:endParaRPr lang="en-US" dirty="0"/>
          </a:p>
        </p:txBody>
      </p:sp>
      <p:sp>
        <p:nvSpPr>
          <p:cNvPr id="3" name="Title 2"/>
          <p:cNvSpPr>
            <a:spLocks noGrp="1"/>
          </p:cNvSpPr>
          <p:nvPr>
            <p:ph type="title"/>
          </p:nvPr>
        </p:nvSpPr>
        <p:spPr>
          <a:xfrm>
            <a:off x="688490" y="570156"/>
            <a:ext cx="7769710" cy="953844"/>
          </a:xfrm>
        </p:spPr>
        <p:txBody>
          <a:bodyPr/>
          <a:lstStyle/>
          <a:p>
            <a:r>
              <a:rPr lang="en-US" b="1" i="1" dirty="0"/>
              <a:t>The Maze Runner</a:t>
            </a:r>
            <a:r>
              <a:rPr lang="en-US" dirty="0"/>
              <a:t/>
            </a:r>
            <a:br>
              <a:rPr lang="en-US" dirty="0"/>
            </a:br>
            <a:r>
              <a:rPr lang="en-US" sz="2000" b="1" dirty="0" smtClean="0"/>
              <a:t>Chapter </a:t>
            </a:r>
            <a:r>
              <a:rPr lang="en-US" sz="2000" b="1" dirty="0"/>
              <a:t>11 – 16 Vocabulary</a:t>
            </a:r>
            <a:r>
              <a:rPr lang="en-US" sz="2000" dirty="0"/>
              <a:t/>
            </a:r>
            <a:br>
              <a:rPr lang="en-US" sz="2000" dirty="0"/>
            </a:br>
            <a:endParaRPr lang="en-US" sz="2000" dirty="0"/>
          </a:p>
        </p:txBody>
      </p:sp>
    </p:spTree>
    <p:extLst>
      <p:ext uri="{BB962C8B-B14F-4D97-AF65-F5344CB8AC3E}">
        <p14:creationId xmlns:p14="http://schemas.microsoft.com/office/powerpoint/2010/main" xmlns="" val="71381324"/>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5. Thomas turned back to Newt, confused. How could Minho act so </a:t>
            </a:r>
            <a:r>
              <a:rPr lang="en-US" b="1" dirty="0"/>
              <a:t>nonchalant</a:t>
            </a:r>
            <a:r>
              <a:rPr lang="en-US" dirty="0"/>
              <a:t> about it all?</a:t>
            </a:r>
          </a:p>
          <a:p>
            <a:r>
              <a:rPr lang="en-US" dirty="0"/>
              <a:t>6. “How fast you can bloody run is only part of it. A very small part, actually.” This </a:t>
            </a:r>
            <a:r>
              <a:rPr lang="en-US" b="1" dirty="0"/>
              <a:t>piqued </a:t>
            </a:r>
            <a:r>
              <a:rPr lang="en-US" dirty="0"/>
              <a:t>Thomas’s interest. </a:t>
            </a:r>
          </a:p>
          <a:p>
            <a:r>
              <a:rPr lang="en-US" dirty="0"/>
              <a:t>7. “You keep your mouth shut about it, and I’ll put you on the list of potential trainees as soon as you show some </a:t>
            </a:r>
            <a:r>
              <a:rPr lang="en-US" b="1" dirty="0"/>
              <a:t>clout</a:t>
            </a:r>
            <a:r>
              <a:rPr lang="en-US" dirty="0"/>
              <a:t>.</a:t>
            </a:r>
          </a:p>
          <a:p>
            <a:r>
              <a:rPr lang="en-US" dirty="0"/>
              <a:t>8. When Thomas asked why Newt and some others didn’t just go into the Maze and search for their friends, Newt’s expression had changed so outright horror – his cheeks </a:t>
            </a:r>
            <a:r>
              <a:rPr lang="en-US" i="1" dirty="0"/>
              <a:t>shrunk</a:t>
            </a:r>
            <a:r>
              <a:rPr lang="en-US" dirty="0"/>
              <a:t> into his face, becoming </a:t>
            </a:r>
            <a:r>
              <a:rPr lang="en-US" b="1" dirty="0"/>
              <a:t>sallow</a:t>
            </a:r>
            <a:r>
              <a:rPr lang="en-US" dirty="0"/>
              <a:t> and dark.</a:t>
            </a:r>
          </a:p>
          <a:p>
            <a:endParaRPr lang="en-US" dirty="0"/>
          </a:p>
        </p:txBody>
      </p:sp>
      <p:sp>
        <p:nvSpPr>
          <p:cNvPr id="3" name="Title 2"/>
          <p:cNvSpPr>
            <a:spLocks noGrp="1"/>
          </p:cNvSpPr>
          <p:nvPr>
            <p:ph type="title"/>
          </p:nvPr>
        </p:nvSpPr>
        <p:spPr/>
        <p:txBody>
          <a:bodyPr/>
          <a:lstStyle/>
          <a:p>
            <a:r>
              <a:rPr lang="en-US" sz="3600" b="1" i="1" dirty="0"/>
              <a:t>The Maze Runner</a:t>
            </a:r>
            <a:r>
              <a:rPr lang="en-US" sz="3600" dirty="0"/>
              <a:t/>
            </a:r>
            <a:br>
              <a:rPr lang="en-US" sz="3600" dirty="0"/>
            </a:br>
            <a:r>
              <a:rPr lang="en-US" sz="3600" b="1" dirty="0"/>
              <a:t>Chapter 11 – 16 Vocabulary</a:t>
            </a:r>
            <a:endParaRPr lang="en-US" sz="3600" dirty="0"/>
          </a:p>
        </p:txBody>
      </p:sp>
    </p:spTree>
    <p:extLst>
      <p:ext uri="{BB962C8B-B14F-4D97-AF65-F5344CB8AC3E}">
        <p14:creationId xmlns:p14="http://schemas.microsoft.com/office/powerpoint/2010/main" xmlns="" val="3126273542"/>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9. That night dinner proved to be a </a:t>
            </a:r>
            <a:r>
              <a:rPr lang="en-US" b="1" dirty="0"/>
              <a:t>somber</a:t>
            </a:r>
            <a:r>
              <a:rPr lang="en-US" dirty="0"/>
              <a:t> affair, and it had nothing to do with the food. </a:t>
            </a:r>
          </a:p>
          <a:p>
            <a:r>
              <a:rPr lang="en-US" dirty="0"/>
              <a:t>10. “The Doors close in two minutes,” Newt said, a statement so </a:t>
            </a:r>
            <a:r>
              <a:rPr lang="en-US" b="1" dirty="0"/>
              <a:t>succinct </a:t>
            </a:r>
            <a:r>
              <a:rPr lang="en-US" dirty="0"/>
              <a:t>and final it seemed to hang in the air like a burial shroud caught in a puff of wind. </a:t>
            </a:r>
          </a:p>
          <a:p>
            <a:r>
              <a:rPr lang="en-US" dirty="0"/>
              <a:t>10. “The Doors close in two minutes,” Newt said, a statement so </a:t>
            </a:r>
            <a:r>
              <a:rPr lang="en-US" b="1" dirty="0"/>
              <a:t>succinct </a:t>
            </a:r>
            <a:r>
              <a:rPr lang="en-US" dirty="0"/>
              <a:t>and final it seemed to hang in the air like a burial shroud caught in a puff of wind. </a:t>
            </a:r>
          </a:p>
          <a:p>
            <a:endParaRPr lang="en-US" dirty="0"/>
          </a:p>
        </p:txBody>
      </p:sp>
      <p:sp>
        <p:nvSpPr>
          <p:cNvPr id="3" name="Title 2"/>
          <p:cNvSpPr>
            <a:spLocks noGrp="1"/>
          </p:cNvSpPr>
          <p:nvPr>
            <p:ph type="title"/>
          </p:nvPr>
        </p:nvSpPr>
        <p:spPr/>
        <p:txBody>
          <a:bodyPr/>
          <a:lstStyle/>
          <a:p>
            <a:r>
              <a:rPr lang="en-US" sz="3600" b="1" i="1" dirty="0"/>
              <a:t>The Maze Runner</a:t>
            </a:r>
            <a:r>
              <a:rPr lang="en-US" sz="3600" dirty="0"/>
              <a:t/>
            </a:r>
            <a:br>
              <a:rPr lang="en-US" sz="3600" dirty="0"/>
            </a:br>
            <a:r>
              <a:rPr lang="en-US" sz="3600" b="1" dirty="0"/>
              <a:t>Chapter 11 – 16 Vocabulary</a:t>
            </a:r>
            <a:endParaRPr lang="en-US" sz="3600" dirty="0"/>
          </a:p>
        </p:txBody>
      </p:sp>
    </p:spTree>
    <p:extLst>
      <p:ext uri="{BB962C8B-B14F-4D97-AF65-F5344CB8AC3E}">
        <p14:creationId xmlns:p14="http://schemas.microsoft.com/office/powerpoint/2010/main" xmlns="" val="1637220894"/>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1.Why was Thomas so disoriented and confused in chapter 1?  Who was he finally greeted by?  How?</a:t>
            </a:r>
          </a:p>
          <a:p>
            <a:endParaRPr lang="en-US" dirty="0"/>
          </a:p>
          <a:p>
            <a:endParaRPr lang="en-US" dirty="0" smtClean="0"/>
          </a:p>
          <a:p>
            <a:r>
              <a:rPr lang="en-US" dirty="0" smtClean="0"/>
              <a:t>2.  Why did Thomas’ confusion grow even deeper in Chapter 2?  Give specific examples from the story.</a:t>
            </a:r>
            <a:endParaRPr lang="en-US" dirty="0"/>
          </a:p>
        </p:txBody>
      </p:sp>
      <p:sp>
        <p:nvSpPr>
          <p:cNvPr id="3" name="Title 2"/>
          <p:cNvSpPr>
            <a:spLocks noGrp="1"/>
          </p:cNvSpPr>
          <p:nvPr>
            <p:ph type="title"/>
          </p:nvPr>
        </p:nvSpPr>
        <p:spPr/>
        <p:txBody>
          <a:bodyPr/>
          <a:lstStyle/>
          <a:p>
            <a:r>
              <a:rPr lang="en-US" dirty="0" smtClean="0"/>
              <a:t>Questions Chapters 1-4</a:t>
            </a:r>
            <a:endParaRPr lang="en-US" dirty="0"/>
          </a:p>
        </p:txBody>
      </p:sp>
    </p:spTree>
    <p:extLst>
      <p:ext uri="{BB962C8B-B14F-4D97-AF65-F5344CB8AC3E}">
        <p14:creationId xmlns:p14="http://schemas.microsoft.com/office/powerpoint/2010/main" xmlns="" val="2850425407"/>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1.  How did Minho react to Thomas’ decision to leave the Glad?  Why?? Is this reaction surprising to you?  Why or why not??</a:t>
            </a:r>
          </a:p>
          <a:p>
            <a:r>
              <a:rPr lang="en-US" dirty="0" smtClean="0"/>
              <a:t>2.  What happened to </a:t>
            </a:r>
            <a:r>
              <a:rPr lang="en-US" dirty="0" err="1" smtClean="0"/>
              <a:t>Alby</a:t>
            </a:r>
            <a:r>
              <a:rPr lang="en-US" dirty="0" smtClean="0"/>
              <a:t>?  How?  Why was Minho so sure of their situation being so hopeless?  What did Thomas think about their situation?  Why?</a:t>
            </a:r>
          </a:p>
          <a:p>
            <a:r>
              <a:rPr lang="en-US" dirty="0" smtClean="0"/>
              <a:t>3.  What did Minho decide to do?  Why?  What did Thomas decide to do?  Why?</a:t>
            </a:r>
          </a:p>
          <a:p>
            <a:r>
              <a:rPr lang="en-US" dirty="0" smtClean="0"/>
              <a:t>4.  What is a Beetle Blade?  What does it do? What does it have to do with the Grievers?</a:t>
            </a:r>
            <a:endParaRPr lang="en-US" dirty="0"/>
          </a:p>
        </p:txBody>
      </p:sp>
      <p:sp>
        <p:nvSpPr>
          <p:cNvPr id="3" name="Title 2"/>
          <p:cNvSpPr>
            <a:spLocks noGrp="1"/>
          </p:cNvSpPr>
          <p:nvPr>
            <p:ph type="title"/>
          </p:nvPr>
        </p:nvSpPr>
        <p:spPr/>
        <p:txBody>
          <a:bodyPr/>
          <a:lstStyle/>
          <a:p>
            <a:r>
              <a:rPr lang="en-US" sz="4800" dirty="0" smtClean="0"/>
              <a:t>Questions Chapters 17-21</a:t>
            </a:r>
            <a:endParaRPr lang="en-US" sz="4800" dirty="0"/>
          </a:p>
        </p:txBody>
      </p:sp>
    </p:spTree>
    <p:extLst>
      <p:ext uri="{BB962C8B-B14F-4D97-AF65-F5344CB8AC3E}">
        <p14:creationId xmlns:p14="http://schemas.microsoft.com/office/powerpoint/2010/main" xmlns="" val="1899817258"/>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0" indent="-457200">
              <a:buAutoNum type="arabicPeriod" startAt="5"/>
            </a:pPr>
            <a:r>
              <a:rPr lang="en-US" dirty="0" smtClean="0"/>
              <a:t>How was Thomas feeling in Chapter 19?  Why?  What did the Griever do at the end of Chapter 19?</a:t>
            </a:r>
          </a:p>
          <a:p>
            <a:pPr marL="457200" indent="-457200">
              <a:buAutoNum type="arabicPeriod" startAt="5"/>
            </a:pPr>
            <a:r>
              <a:rPr lang="en-US" dirty="0" smtClean="0"/>
              <a:t>6.  How did Thomas escape from the Griever?  Why did he decide to escape this way?</a:t>
            </a:r>
          </a:p>
          <a:p>
            <a:pPr marL="457200" indent="-457200">
              <a:buAutoNum type="arabicPeriod" startAt="5"/>
            </a:pPr>
            <a:r>
              <a:rPr lang="en-US" dirty="0" smtClean="0"/>
              <a:t>How did Thomas escape when he was surrounded by </a:t>
            </a:r>
            <a:r>
              <a:rPr lang="en-US" dirty="0" err="1" smtClean="0"/>
              <a:t>theGrievers</a:t>
            </a:r>
            <a:r>
              <a:rPr lang="en-US" dirty="0" smtClean="0"/>
              <a:t>?  How did Minho use this to figure out a way to survive?</a:t>
            </a:r>
          </a:p>
          <a:p>
            <a:pPr marL="457200" indent="-457200">
              <a:buAutoNum type="arabicPeriod" startAt="5"/>
            </a:pPr>
            <a:r>
              <a:rPr lang="en-US" dirty="0" smtClean="0"/>
              <a:t>How did they escape the four Grievers?  What happened to the Grievers?  Where do you think they went?? Why???</a:t>
            </a:r>
            <a:endParaRPr lang="en-US" dirty="0"/>
          </a:p>
        </p:txBody>
      </p:sp>
      <p:sp>
        <p:nvSpPr>
          <p:cNvPr id="3" name="Title 2"/>
          <p:cNvSpPr>
            <a:spLocks noGrp="1"/>
          </p:cNvSpPr>
          <p:nvPr>
            <p:ph type="title"/>
          </p:nvPr>
        </p:nvSpPr>
        <p:spPr/>
        <p:txBody>
          <a:bodyPr/>
          <a:lstStyle/>
          <a:p>
            <a:r>
              <a:rPr lang="en-US" sz="4800" dirty="0" smtClean="0"/>
              <a:t>Questions Chapters 17-21</a:t>
            </a:r>
            <a:endParaRPr lang="en-US" sz="4800" dirty="0"/>
          </a:p>
        </p:txBody>
      </p:sp>
    </p:spTree>
    <p:extLst>
      <p:ext uri="{BB962C8B-B14F-4D97-AF65-F5344CB8AC3E}">
        <p14:creationId xmlns:p14="http://schemas.microsoft.com/office/powerpoint/2010/main" xmlns="" val="2156327205"/>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457200" indent="-457200">
              <a:buAutoNum type="arabicPeriod"/>
            </a:pPr>
            <a:r>
              <a:rPr lang="en-US" dirty="0" smtClean="0"/>
              <a:t>What is the Serum?  What is it used for?  Where does it come from?</a:t>
            </a:r>
          </a:p>
          <a:p>
            <a:pPr marL="457200" indent="-457200">
              <a:buAutoNum type="arabicPeriod"/>
            </a:pPr>
            <a:r>
              <a:rPr lang="en-US" dirty="0" smtClean="0"/>
              <a:t>How did the </a:t>
            </a:r>
            <a:r>
              <a:rPr lang="en-US" dirty="0" err="1" smtClean="0"/>
              <a:t>Gladers</a:t>
            </a:r>
            <a:r>
              <a:rPr lang="en-US" dirty="0" smtClean="0"/>
              <a:t> react to the appearance of Minho and Thomas?  Why?  Why do you think Thomas is embarrassed by the attention?</a:t>
            </a:r>
          </a:p>
          <a:p>
            <a:pPr marL="457200" indent="-457200">
              <a:buAutoNum type="arabicPeriod"/>
            </a:pPr>
            <a:r>
              <a:rPr lang="en-US" dirty="0" smtClean="0"/>
              <a:t>What was Thomas feeling in Chapter 23?  Why? Why did he say the Maze, “wasn’t just a matter of escape?  Pg. 47</a:t>
            </a:r>
          </a:p>
          <a:p>
            <a:pPr marL="457200" indent="-457200">
              <a:buAutoNum type="arabicPeriod"/>
            </a:pPr>
            <a:r>
              <a:rPr lang="en-US" dirty="0" smtClean="0"/>
              <a:t>What happens during the Changing?  How are those who have been through it different afterwards?  Why do you think this happens?</a:t>
            </a:r>
            <a:endParaRPr lang="en-US" dirty="0"/>
          </a:p>
        </p:txBody>
      </p:sp>
      <p:sp>
        <p:nvSpPr>
          <p:cNvPr id="3" name="Title 2"/>
          <p:cNvSpPr>
            <a:spLocks noGrp="1"/>
          </p:cNvSpPr>
          <p:nvPr>
            <p:ph type="title"/>
          </p:nvPr>
        </p:nvSpPr>
        <p:spPr/>
        <p:txBody>
          <a:bodyPr/>
          <a:lstStyle/>
          <a:p>
            <a:r>
              <a:rPr lang="en-US" sz="4800" dirty="0" smtClean="0"/>
              <a:t>Questions Chapters 22-25</a:t>
            </a:r>
            <a:endParaRPr lang="en-US" sz="4800" dirty="0"/>
          </a:p>
        </p:txBody>
      </p:sp>
    </p:spTree>
    <p:extLst>
      <p:ext uri="{BB962C8B-B14F-4D97-AF65-F5344CB8AC3E}">
        <p14:creationId xmlns:p14="http://schemas.microsoft.com/office/powerpoint/2010/main" xmlns="" val="1293919514"/>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AutoNum type="arabicPeriod" startAt="5"/>
            </a:pPr>
            <a:r>
              <a:rPr lang="en-US" dirty="0" smtClean="0"/>
              <a:t>What did the Keepers discuss at the Gathering?  Why were they offered two differing opinions?  Which side to you agree with?   Why??</a:t>
            </a:r>
          </a:p>
          <a:p>
            <a:pPr marL="457200" indent="-457200">
              <a:buAutoNum type="arabicPeriod" startAt="5"/>
            </a:pPr>
            <a:r>
              <a:rPr lang="en-US" dirty="0" smtClean="0"/>
              <a:t>What did Minho suggest at the Gathering for Thomas?  Why do you think he did this?</a:t>
            </a:r>
          </a:p>
          <a:p>
            <a:pPr marL="457200" indent="-457200">
              <a:buAutoNum type="arabicPeriod" startAt="5"/>
            </a:pPr>
            <a:r>
              <a:rPr lang="en-US" dirty="0" smtClean="0"/>
              <a:t>7.  What specific reasons did Minho give to support his suggestion for Thomas?</a:t>
            </a:r>
          </a:p>
          <a:p>
            <a:pPr marL="457200" indent="-457200">
              <a:buAutoNum type="arabicPeriod" startAt="5"/>
            </a:pPr>
            <a:r>
              <a:rPr lang="en-US" dirty="0" smtClean="0"/>
              <a:t>What does </a:t>
            </a:r>
            <a:r>
              <a:rPr lang="en-US" dirty="0" err="1" smtClean="0"/>
              <a:t>Gally</a:t>
            </a:r>
            <a:r>
              <a:rPr lang="en-US" dirty="0" smtClean="0"/>
              <a:t> have against Thomas?  Why do you think he behaves this way??</a:t>
            </a:r>
            <a:endParaRPr lang="en-US" dirty="0"/>
          </a:p>
        </p:txBody>
      </p:sp>
      <p:sp>
        <p:nvSpPr>
          <p:cNvPr id="3" name="Title 2"/>
          <p:cNvSpPr>
            <a:spLocks noGrp="1"/>
          </p:cNvSpPr>
          <p:nvPr>
            <p:ph type="title"/>
          </p:nvPr>
        </p:nvSpPr>
        <p:spPr/>
        <p:txBody>
          <a:bodyPr/>
          <a:lstStyle/>
          <a:p>
            <a:r>
              <a:rPr lang="en-US" sz="4800" dirty="0" smtClean="0"/>
              <a:t>Questions Chapters 22-25</a:t>
            </a:r>
            <a:endParaRPr lang="en-US" sz="4800" dirty="0"/>
          </a:p>
        </p:txBody>
      </p:sp>
    </p:spTree>
    <p:extLst>
      <p:ext uri="{BB962C8B-B14F-4D97-AF65-F5344CB8AC3E}">
        <p14:creationId xmlns:p14="http://schemas.microsoft.com/office/powerpoint/2010/main" xmlns="" val="3537774754"/>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AutoNum type="arabicPeriod"/>
            </a:pPr>
            <a:r>
              <a:rPr lang="en-US" dirty="0" smtClean="0"/>
              <a:t>What punishment did Thomas receive?  What else did the council decide about him?  Do you think this was the right decision?  Why or why not?</a:t>
            </a:r>
          </a:p>
          <a:p>
            <a:pPr marL="457200" indent="-457200">
              <a:buAutoNum type="arabicPeriod"/>
            </a:pPr>
            <a:r>
              <a:rPr lang="en-US" dirty="0" smtClean="0"/>
              <a:t>Why did </a:t>
            </a:r>
            <a:r>
              <a:rPr lang="en-US" dirty="0" err="1" smtClean="0"/>
              <a:t>Alby</a:t>
            </a:r>
            <a:r>
              <a:rPr lang="en-US" dirty="0" smtClean="0"/>
              <a:t> want to talk to Thomas?   What did he tell him.</a:t>
            </a:r>
          </a:p>
          <a:p>
            <a:pPr marL="457200" indent="-457200">
              <a:buAutoNum type="arabicPeriod"/>
            </a:pPr>
            <a:r>
              <a:rPr lang="en-US" dirty="0" smtClean="0"/>
              <a:t>What did Newt advise Thomas to do in Chapter 28??  Why??</a:t>
            </a:r>
          </a:p>
          <a:p>
            <a:pPr marL="457200" indent="-457200">
              <a:buAutoNum type="arabicPeriod"/>
            </a:pPr>
            <a:r>
              <a:rPr lang="en-US" dirty="0" smtClean="0"/>
              <a:t>What happened when Thomas went to visit the girl?</a:t>
            </a:r>
          </a:p>
          <a:p>
            <a:pPr marL="457200" indent="-457200">
              <a:buAutoNum type="arabicPeriod"/>
            </a:pPr>
            <a:endParaRPr lang="en-US" dirty="0"/>
          </a:p>
        </p:txBody>
      </p:sp>
      <p:sp>
        <p:nvSpPr>
          <p:cNvPr id="3" name="Title 2"/>
          <p:cNvSpPr>
            <a:spLocks noGrp="1"/>
          </p:cNvSpPr>
          <p:nvPr>
            <p:ph type="title"/>
          </p:nvPr>
        </p:nvSpPr>
        <p:spPr/>
        <p:txBody>
          <a:bodyPr/>
          <a:lstStyle/>
          <a:p>
            <a:r>
              <a:rPr lang="en-US" sz="4800" dirty="0" smtClean="0"/>
              <a:t>Questions Chapters 26-30</a:t>
            </a:r>
            <a:endParaRPr lang="en-US" sz="4800" dirty="0"/>
          </a:p>
        </p:txBody>
      </p:sp>
    </p:spTree>
    <p:extLst>
      <p:ext uri="{BB962C8B-B14F-4D97-AF65-F5344CB8AC3E}">
        <p14:creationId xmlns:p14="http://schemas.microsoft.com/office/powerpoint/2010/main" xmlns="" val="366010314"/>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AutoNum type="arabicPeriod" startAt="5"/>
            </a:pPr>
            <a:r>
              <a:rPr lang="en-US" dirty="0" smtClean="0"/>
              <a:t>What things did Thomas discover about himself as he went into the Maze in Chapter 29?</a:t>
            </a:r>
          </a:p>
          <a:p>
            <a:pPr marL="457200" indent="-457200">
              <a:buAutoNum type="arabicPeriod" startAt="5"/>
            </a:pPr>
            <a:r>
              <a:rPr lang="en-US" dirty="0" smtClean="0"/>
              <a:t>What happened to </a:t>
            </a:r>
            <a:r>
              <a:rPr lang="en-US" dirty="0" err="1" smtClean="0"/>
              <a:t>Gally</a:t>
            </a:r>
            <a:r>
              <a:rPr lang="en-US" dirty="0" smtClean="0"/>
              <a:t>?  Where do you think </a:t>
            </a:r>
            <a:r>
              <a:rPr lang="en-US" dirty="0" err="1" smtClean="0"/>
              <a:t>Gally</a:t>
            </a:r>
            <a:r>
              <a:rPr lang="en-US" dirty="0" smtClean="0"/>
              <a:t> is now?  Why??</a:t>
            </a:r>
          </a:p>
          <a:p>
            <a:pPr marL="457200" indent="-457200">
              <a:buAutoNum type="arabicPeriod" startAt="5"/>
            </a:pPr>
            <a:r>
              <a:rPr lang="en-US" dirty="0" smtClean="0"/>
              <a:t>What does Thomas tell Chuck about crying?  What does this tell you about Thomas as a person?</a:t>
            </a:r>
          </a:p>
          <a:p>
            <a:pPr marL="457200" indent="-457200">
              <a:buAutoNum type="arabicPeriod" startAt="5"/>
            </a:pPr>
            <a:r>
              <a:rPr lang="en-US" dirty="0" smtClean="0"/>
              <a:t>What promise did Thomas make to Chuck in Chapter 30?  Do you think he can keep this promise?  Why or why not??</a:t>
            </a:r>
            <a:endParaRPr lang="en-US" dirty="0"/>
          </a:p>
        </p:txBody>
      </p:sp>
      <p:sp>
        <p:nvSpPr>
          <p:cNvPr id="3" name="Title 2"/>
          <p:cNvSpPr>
            <a:spLocks noGrp="1"/>
          </p:cNvSpPr>
          <p:nvPr>
            <p:ph type="title"/>
          </p:nvPr>
        </p:nvSpPr>
        <p:spPr/>
        <p:txBody>
          <a:bodyPr/>
          <a:lstStyle/>
          <a:p>
            <a:r>
              <a:rPr lang="en-US" sz="4800" dirty="0" smtClean="0"/>
              <a:t>Questions Chapters 26-30</a:t>
            </a:r>
            <a:endParaRPr lang="en-US" sz="4800" dirty="0"/>
          </a:p>
        </p:txBody>
      </p:sp>
    </p:spTree>
    <p:extLst>
      <p:ext uri="{BB962C8B-B14F-4D97-AF65-F5344CB8AC3E}">
        <p14:creationId xmlns:p14="http://schemas.microsoft.com/office/powerpoint/2010/main" xmlns="" val="1399733283"/>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457200" indent="-457200">
              <a:buAutoNum type="arabicPeriod"/>
            </a:pPr>
            <a:r>
              <a:rPr lang="en-US" dirty="0" smtClean="0"/>
              <a:t>What did </a:t>
            </a:r>
            <a:r>
              <a:rPr lang="en-US" dirty="0" err="1" smtClean="0"/>
              <a:t>Alby</a:t>
            </a:r>
            <a:r>
              <a:rPr lang="en-US" dirty="0" smtClean="0"/>
              <a:t> tell Thomas about his experience with the Changing?  Why does it make Thomas feel better?</a:t>
            </a:r>
          </a:p>
          <a:p>
            <a:pPr marL="457200" indent="-457200">
              <a:buAutoNum type="arabicPeriod"/>
            </a:pPr>
            <a:r>
              <a:rPr lang="en-US" dirty="0" smtClean="0"/>
              <a:t>What old story did Minho tell Thomas about the Maze in Chapter 31.  Does it make sense, in your opinion?  Why or why not??</a:t>
            </a:r>
          </a:p>
          <a:p>
            <a:pPr marL="457200" indent="-457200">
              <a:buAutoNum type="arabicPeriod"/>
            </a:pPr>
            <a:r>
              <a:rPr lang="en-US" dirty="0" smtClean="0"/>
              <a:t>What equipment did Thomas get for his job as a runner?  Why did he need these specific items?</a:t>
            </a:r>
          </a:p>
          <a:p>
            <a:pPr marL="457200" indent="-457200">
              <a:buAutoNum type="arabicPeriod"/>
            </a:pPr>
            <a:r>
              <a:rPr lang="en-US" dirty="0" smtClean="0"/>
              <a:t>Why was Thomas disappointed when he saw the Map Room?  What did he expect?  What did he actually see?</a:t>
            </a:r>
            <a:endParaRPr lang="en-US" dirty="0"/>
          </a:p>
        </p:txBody>
      </p:sp>
      <p:sp>
        <p:nvSpPr>
          <p:cNvPr id="3" name="Title 2"/>
          <p:cNvSpPr>
            <a:spLocks noGrp="1"/>
          </p:cNvSpPr>
          <p:nvPr>
            <p:ph type="title"/>
          </p:nvPr>
        </p:nvSpPr>
        <p:spPr/>
        <p:txBody>
          <a:bodyPr/>
          <a:lstStyle/>
          <a:p>
            <a:r>
              <a:rPr lang="en-US" sz="4800" dirty="0" smtClean="0"/>
              <a:t>Questions Chapters 31-34</a:t>
            </a:r>
            <a:endParaRPr lang="en-US" sz="4800" dirty="0"/>
          </a:p>
        </p:txBody>
      </p:sp>
    </p:spTree>
    <p:extLst>
      <p:ext uri="{BB962C8B-B14F-4D97-AF65-F5344CB8AC3E}">
        <p14:creationId xmlns:p14="http://schemas.microsoft.com/office/powerpoint/2010/main" xmlns="" val="4201479088"/>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AutoNum type="arabicPeriod" startAt="5"/>
            </a:pPr>
            <a:r>
              <a:rPr lang="en-US" dirty="0" smtClean="0"/>
              <a:t>What things did the Runners do while inside the Maze?  Why??</a:t>
            </a:r>
          </a:p>
          <a:p>
            <a:pPr marL="457200" indent="-457200">
              <a:buAutoNum type="arabicPeriod" startAt="5"/>
            </a:pPr>
            <a:r>
              <a:rPr lang="en-US" dirty="0" smtClean="0"/>
              <a:t>Why did everything seem so pointless to Thomas at the end of Chapter 33?  Do you think any of the others feel this way?  Why or why not?</a:t>
            </a:r>
          </a:p>
          <a:p>
            <a:pPr marL="457200" indent="-457200">
              <a:buAutoNum type="arabicPeriod" startAt="5"/>
            </a:pPr>
            <a:r>
              <a:rPr lang="en-US" dirty="0" smtClean="0"/>
              <a:t>What had changed in Chapter 34?  What did Thomas think the change meant?  Why?</a:t>
            </a:r>
          </a:p>
          <a:p>
            <a:pPr marL="457200" indent="-457200">
              <a:buAutoNum type="arabicPeriod" startAt="5"/>
            </a:pPr>
            <a:r>
              <a:rPr lang="en-US" dirty="0" smtClean="0"/>
              <a:t>Why was Thomas surprised they were going into the Maze?  What unusual site did they witness?  </a:t>
            </a:r>
            <a:endParaRPr lang="en-US" dirty="0"/>
          </a:p>
        </p:txBody>
      </p:sp>
      <p:sp>
        <p:nvSpPr>
          <p:cNvPr id="3" name="Title 2"/>
          <p:cNvSpPr>
            <a:spLocks noGrp="1"/>
          </p:cNvSpPr>
          <p:nvPr>
            <p:ph type="title"/>
          </p:nvPr>
        </p:nvSpPr>
        <p:spPr/>
        <p:txBody>
          <a:bodyPr/>
          <a:lstStyle/>
          <a:p>
            <a:r>
              <a:rPr lang="en-US" sz="4800" dirty="0" smtClean="0"/>
              <a:t>Questions Chapters 31-34</a:t>
            </a:r>
            <a:endParaRPr lang="en-US" sz="4800" dirty="0"/>
          </a:p>
        </p:txBody>
      </p:sp>
    </p:spTree>
    <p:extLst>
      <p:ext uri="{BB962C8B-B14F-4D97-AF65-F5344CB8AC3E}">
        <p14:creationId xmlns:p14="http://schemas.microsoft.com/office/powerpoint/2010/main" xmlns="" val="707252688"/>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1. Another mechanical squeal screeched through the Maze, close now, followed by the surge of </a:t>
            </a:r>
            <a:r>
              <a:rPr lang="en-US" b="1" dirty="0"/>
              <a:t>revved </a:t>
            </a:r>
            <a:r>
              <a:rPr lang="en-US" dirty="0"/>
              <a:t>machinery. </a:t>
            </a:r>
          </a:p>
          <a:p>
            <a:r>
              <a:rPr lang="en-US" dirty="0"/>
              <a:t>2. Its body resembled a gigantic slug, sparsely covered in hair and glistening with slime, </a:t>
            </a:r>
            <a:r>
              <a:rPr lang="en-US" b="1" dirty="0"/>
              <a:t>grotesquely</a:t>
            </a:r>
            <a:r>
              <a:rPr lang="en-US" dirty="0"/>
              <a:t> pulsating in and out as it breathed. </a:t>
            </a:r>
          </a:p>
          <a:p>
            <a:r>
              <a:rPr lang="en-US" dirty="0"/>
              <a:t>3. </a:t>
            </a:r>
            <a:r>
              <a:rPr lang="en-US" i="1" dirty="0"/>
              <a:t>I’m sorry, </a:t>
            </a:r>
            <a:r>
              <a:rPr lang="en-US" i="1" dirty="0" err="1"/>
              <a:t>Alby</a:t>
            </a:r>
            <a:r>
              <a:rPr lang="en-US" i="1" dirty="0"/>
              <a:t>,</a:t>
            </a:r>
            <a:r>
              <a:rPr lang="en-US" dirty="0"/>
              <a:t> he thought as he unraveled the thick vine from his chest. Using his left hand to hold tight to the </a:t>
            </a:r>
            <a:r>
              <a:rPr lang="en-US" b="1" dirty="0"/>
              <a:t>foliage</a:t>
            </a:r>
            <a:r>
              <a:rPr lang="en-US" dirty="0"/>
              <a:t> above him, he finished unwrapping himself and prepared to move. </a:t>
            </a:r>
          </a:p>
          <a:p>
            <a:endParaRPr lang="en-US" dirty="0"/>
          </a:p>
        </p:txBody>
      </p:sp>
      <p:sp>
        <p:nvSpPr>
          <p:cNvPr id="3" name="Title 2"/>
          <p:cNvSpPr>
            <a:spLocks noGrp="1"/>
          </p:cNvSpPr>
          <p:nvPr>
            <p:ph type="title"/>
          </p:nvPr>
        </p:nvSpPr>
        <p:spPr>
          <a:xfrm>
            <a:off x="457200" y="762000"/>
            <a:ext cx="7756263" cy="1054250"/>
          </a:xfrm>
        </p:spPr>
        <p:txBody>
          <a:bodyPr/>
          <a:lstStyle/>
          <a:p>
            <a:r>
              <a:rPr lang="en-US" sz="4400" b="1" i="1" dirty="0"/>
              <a:t>The Maze Runner</a:t>
            </a:r>
            <a:r>
              <a:rPr lang="en-US" sz="4400" dirty="0"/>
              <a:t/>
            </a:r>
            <a:br>
              <a:rPr lang="en-US" sz="4400" dirty="0"/>
            </a:br>
            <a:r>
              <a:rPr lang="en-US" sz="4400" b="1" dirty="0"/>
              <a:t>Chapter </a:t>
            </a:r>
            <a:r>
              <a:rPr lang="en-US" sz="4400" b="1" dirty="0" smtClean="0"/>
              <a:t>17-23 </a:t>
            </a:r>
            <a:r>
              <a:rPr lang="en-US" sz="4400" b="1" dirty="0"/>
              <a:t>Vocabulary</a:t>
            </a:r>
            <a:r>
              <a:rPr lang="en-US" dirty="0"/>
              <a:t/>
            </a:r>
            <a:br>
              <a:rPr lang="en-US" dirty="0"/>
            </a:br>
            <a:endParaRPr lang="en-US" dirty="0"/>
          </a:p>
        </p:txBody>
      </p:sp>
    </p:spTree>
    <p:extLst>
      <p:ext uri="{BB962C8B-B14F-4D97-AF65-F5344CB8AC3E}">
        <p14:creationId xmlns:p14="http://schemas.microsoft.com/office/powerpoint/2010/main" xmlns="" val="170506084"/>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4. A sharp creak revealed a small victory, but any</a:t>
            </a:r>
            <a:r>
              <a:rPr lang="en-US" b="1" dirty="0"/>
              <a:t> elation</a:t>
            </a:r>
            <a:r>
              <a:rPr lang="en-US" dirty="0"/>
              <a:t> ended when he realized the momentum of his swing was not pulling him back down to land right on top of the creature. </a:t>
            </a:r>
          </a:p>
          <a:p>
            <a:r>
              <a:rPr lang="en-US" dirty="0"/>
              <a:t>5.  It was over. Not even a week of </a:t>
            </a:r>
            <a:r>
              <a:rPr lang="en-US" b="1" dirty="0"/>
              <a:t>salvageable</a:t>
            </a:r>
            <a:r>
              <a:rPr lang="en-US" dirty="0"/>
              <a:t> memory and his life was over. </a:t>
            </a:r>
          </a:p>
          <a:p>
            <a:r>
              <a:rPr lang="en-US" dirty="0"/>
              <a:t>6. Thomas quickly scrambled to the edge of the </a:t>
            </a:r>
            <a:r>
              <a:rPr lang="en-US" b="1" dirty="0"/>
              <a:t>abyss</a:t>
            </a:r>
            <a:r>
              <a:rPr lang="en-US" dirty="0"/>
              <a:t>, poking his head over to see the falling Grievers. But impossibly, they were gone – not even a sign of them in the emptiness that stretched below. Nothing.</a:t>
            </a:r>
          </a:p>
          <a:p>
            <a:endParaRPr lang="en-US" dirty="0"/>
          </a:p>
        </p:txBody>
      </p:sp>
      <p:sp>
        <p:nvSpPr>
          <p:cNvPr id="3" name="Title 2"/>
          <p:cNvSpPr>
            <a:spLocks noGrp="1"/>
          </p:cNvSpPr>
          <p:nvPr>
            <p:ph type="title"/>
          </p:nvPr>
        </p:nvSpPr>
        <p:spPr>
          <a:xfrm>
            <a:off x="609600" y="685800"/>
            <a:ext cx="7756263" cy="1054250"/>
          </a:xfrm>
        </p:spPr>
        <p:txBody>
          <a:bodyPr/>
          <a:lstStyle/>
          <a:p>
            <a:r>
              <a:rPr lang="en-US" sz="3200" b="1" i="1" dirty="0"/>
              <a:t>The Maze Runner</a:t>
            </a:r>
            <a:r>
              <a:rPr lang="en-US" sz="3200" dirty="0"/>
              <a:t/>
            </a:r>
            <a:br>
              <a:rPr lang="en-US" sz="3200" dirty="0"/>
            </a:br>
            <a:r>
              <a:rPr lang="en-US" sz="3200" b="1" dirty="0"/>
              <a:t>Chapter </a:t>
            </a:r>
            <a:r>
              <a:rPr lang="en-US" sz="3200" b="1" dirty="0" smtClean="0"/>
              <a:t>17-23 Vocabulary</a:t>
            </a:r>
            <a:endParaRPr lang="en-US" sz="3200" dirty="0"/>
          </a:p>
        </p:txBody>
      </p:sp>
    </p:spTree>
    <p:extLst>
      <p:ext uri="{BB962C8B-B14F-4D97-AF65-F5344CB8AC3E}">
        <p14:creationId xmlns:p14="http://schemas.microsoft.com/office/powerpoint/2010/main" xmlns="" val="2573096335"/>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3.  Why do </a:t>
            </a:r>
            <a:r>
              <a:rPr lang="en-US" smtClean="0"/>
              <a:t>you think </a:t>
            </a:r>
            <a:r>
              <a:rPr lang="en-US" dirty="0" smtClean="0"/>
              <a:t>the boys are so reluctant to give Thomas any answers in Chapter 2?</a:t>
            </a:r>
          </a:p>
          <a:p>
            <a:endParaRPr lang="en-US" dirty="0"/>
          </a:p>
          <a:p>
            <a:r>
              <a:rPr lang="en-US" dirty="0" smtClean="0"/>
              <a:t>4.  What is a “</a:t>
            </a:r>
            <a:r>
              <a:rPr lang="en-US" dirty="0" err="1" smtClean="0"/>
              <a:t>Greenbean</a:t>
            </a:r>
            <a:r>
              <a:rPr lang="en-US" dirty="0" smtClean="0"/>
              <a:t>?  Where do you think this nickname originates from?</a:t>
            </a:r>
          </a:p>
          <a:p>
            <a:endParaRPr lang="en-US" dirty="0" smtClean="0"/>
          </a:p>
          <a:p>
            <a:r>
              <a:rPr lang="en-US" dirty="0" smtClean="0"/>
              <a:t>5.  How are many of the other boys treating Thomas?  Why do you think the are acting this way towards him?</a:t>
            </a:r>
          </a:p>
        </p:txBody>
      </p:sp>
      <p:sp>
        <p:nvSpPr>
          <p:cNvPr id="3" name="Title 2"/>
          <p:cNvSpPr>
            <a:spLocks noGrp="1"/>
          </p:cNvSpPr>
          <p:nvPr>
            <p:ph type="title"/>
          </p:nvPr>
        </p:nvSpPr>
        <p:spPr/>
        <p:txBody>
          <a:bodyPr/>
          <a:lstStyle/>
          <a:p>
            <a:r>
              <a:rPr lang="en-US" dirty="0" smtClean="0"/>
              <a:t>Questions Chapters 1-4</a:t>
            </a:r>
            <a:endParaRPr lang="en-US" dirty="0"/>
          </a:p>
        </p:txBody>
      </p:sp>
    </p:spTree>
    <p:extLst>
      <p:ext uri="{BB962C8B-B14F-4D97-AF65-F5344CB8AC3E}">
        <p14:creationId xmlns:p14="http://schemas.microsoft.com/office/powerpoint/2010/main" xmlns="" val="1695400618"/>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1. Once settled, he realized they were the Keepers, and to his</a:t>
            </a:r>
            <a:r>
              <a:rPr lang="en-US" b="1" dirty="0"/>
              <a:t> chagrin</a:t>
            </a:r>
            <a:r>
              <a:rPr lang="en-US" dirty="0"/>
              <a:t> that meant </a:t>
            </a:r>
            <a:r>
              <a:rPr lang="en-US" dirty="0" err="1"/>
              <a:t>Gally</a:t>
            </a:r>
            <a:r>
              <a:rPr lang="en-US" dirty="0"/>
              <a:t> was among them. </a:t>
            </a:r>
          </a:p>
          <a:p>
            <a:r>
              <a:rPr lang="en-US" dirty="0"/>
              <a:t>2. The only reason you were stung is because you broke the same rule you’re blaming Thomas for. That’s called </a:t>
            </a:r>
            <a:r>
              <a:rPr lang="en-US" b="1" dirty="0"/>
              <a:t>hypocrisy</a:t>
            </a:r>
            <a:r>
              <a:rPr lang="en-US" dirty="0"/>
              <a:t>, you shuck-faced piece of – “</a:t>
            </a:r>
          </a:p>
          <a:p>
            <a:r>
              <a:rPr lang="en-US" dirty="0"/>
              <a:t>3. The tension was </a:t>
            </a:r>
            <a:r>
              <a:rPr lang="en-US" b="1" dirty="0"/>
              <a:t>palpable</a:t>
            </a:r>
            <a:r>
              <a:rPr lang="en-US" dirty="0"/>
              <a:t>; Thomas felt like the air in the room had become glass that could shatter at any second. </a:t>
            </a:r>
          </a:p>
          <a:p>
            <a:r>
              <a:rPr lang="en-US" dirty="0"/>
              <a:t>4. His emotions were scattered; appreciation for Minho standing up to everybody on his behalf, disbelief at </a:t>
            </a:r>
            <a:r>
              <a:rPr lang="en-US" dirty="0" err="1"/>
              <a:t>Gally’s</a:t>
            </a:r>
            <a:r>
              <a:rPr lang="en-US" dirty="0"/>
              <a:t> continuous </a:t>
            </a:r>
            <a:r>
              <a:rPr lang="en-US" b="1" dirty="0"/>
              <a:t>belligerence</a:t>
            </a:r>
            <a:r>
              <a:rPr lang="en-US" dirty="0"/>
              <a:t>, fear of what the final decision would be. </a:t>
            </a:r>
          </a:p>
          <a:p>
            <a:endParaRPr lang="en-US" dirty="0"/>
          </a:p>
        </p:txBody>
      </p:sp>
      <p:sp>
        <p:nvSpPr>
          <p:cNvPr id="3" name="Title 2"/>
          <p:cNvSpPr>
            <a:spLocks noGrp="1"/>
          </p:cNvSpPr>
          <p:nvPr>
            <p:ph type="title"/>
          </p:nvPr>
        </p:nvSpPr>
        <p:spPr/>
        <p:txBody>
          <a:bodyPr/>
          <a:lstStyle/>
          <a:p>
            <a:r>
              <a:rPr lang="en-US" sz="3600" b="1" i="1" dirty="0"/>
              <a:t>The Maze Runner</a:t>
            </a:r>
            <a:r>
              <a:rPr lang="en-US" sz="3600" dirty="0"/>
              <a:t/>
            </a:r>
            <a:br>
              <a:rPr lang="en-US" sz="3600" dirty="0"/>
            </a:br>
            <a:r>
              <a:rPr lang="en-US" sz="3600" b="1" dirty="0"/>
              <a:t>Chapter 17-23 Vocabulary</a:t>
            </a:r>
            <a:endParaRPr lang="en-US" sz="3600" dirty="0"/>
          </a:p>
        </p:txBody>
      </p:sp>
    </p:spTree>
    <p:extLst>
      <p:ext uri="{BB962C8B-B14F-4D97-AF65-F5344CB8AC3E}">
        <p14:creationId xmlns:p14="http://schemas.microsoft.com/office/powerpoint/2010/main" xmlns="" val="1750465246"/>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438400"/>
            <a:ext cx="7745505" cy="3877815"/>
          </a:xfrm>
        </p:spPr>
        <p:txBody>
          <a:bodyPr>
            <a:normAutofit fontScale="92500"/>
          </a:bodyPr>
          <a:lstStyle/>
          <a:p>
            <a:r>
              <a:rPr lang="en-US" dirty="0"/>
              <a:t>5. He’d been through the whole </a:t>
            </a:r>
            <a:r>
              <a:rPr lang="en-US" b="1" dirty="0"/>
              <a:t>gamut</a:t>
            </a:r>
            <a:r>
              <a:rPr lang="en-US" dirty="0"/>
              <a:t> of emotions in the short time since he’d arrived at the Glade. </a:t>
            </a:r>
          </a:p>
          <a:p>
            <a:r>
              <a:rPr lang="en-US" dirty="0"/>
              <a:t>6. “Winston, did you </a:t>
            </a:r>
            <a:r>
              <a:rPr lang="en-US" i="1" dirty="0"/>
              <a:t>see </a:t>
            </a:r>
            <a:r>
              <a:rPr lang="en-US" dirty="0"/>
              <a:t>what just happened?” </a:t>
            </a:r>
            <a:r>
              <a:rPr lang="en-US" dirty="0" err="1"/>
              <a:t>Frypan</a:t>
            </a:r>
            <a:r>
              <a:rPr lang="en-US" dirty="0"/>
              <a:t> asked, looking </a:t>
            </a:r>
            <a:r>
              <a:rPr lang="en-US" b="1" dirty="0"/>
              <a:t>incredulous</a:t>
            </a:r>
            <a:r>
              <a:rPr lang="en-US" dirty="0"/>
              <a:t>. “</a:t>
            </a:r>
            <a:r>
              <a:rPr lang="en-US" dirty="0" err="1"/>
              <a:t>Gally’s</a:t>
            </a:r>
            <a:r>
              <a:rPr lang="en-US" dirty="0"/>
              <a:t> psycho. You can’t put too much stock in his rambling nonsense.</a:t>
            </a:r>
          </a:p>
          <a:p>
            <a:r>
              <a:rPr lang="en-US" dirty="0"/>
              <a:t>7. Thomas couldn’t find words to reply. He tried; nothing came out but an </a:t>
            </a:r>
            <a:r>
              <a:rPr lang="en-US" b="1" dirty="0"/>
              <a:t>incoherent</a:t>
            </a:r>
            <a:r>
              <a:rPr lang="en-US" dirty="0"/>
              <a:t> mumble. He was utterly confused. And scared. </a:t>
            </a:r>
          </a:p>
          <a:p>
            <a:r>
              <a:rPr lang="en-US" dirty="0"/>
              <a:t>8. Thomas was more than happy to </a:t>
            </a:r>
            <a:r>
              <a:rPr lang="en-US" b="1" dirty="0"/>
              <a:t>oblige</a:t>
            </a:r>
            <a:r>
              <a:rPr lang="en-US" dirty="0"/>
              <a:t>. Being mostly alone sounded like a great idea. </a:t>
            </a:r>
          </a:p>
          <a:p>
            <a:endParaRPr lang="en-US" dirty="0"/>
          </a:p>
        </p:txBody>
      </p:sp>
      <p:sp>
        <p:nvSpPr>
          <p:cNvPr id="3" name="Title 2"/>
          <p:cNvSpPr>
            <a:spLocks noGrp="1"/>
          </p:cNvSpPr>
          <p:nvPr>
            <p:ph type="title"/>
          </p:nvPr>
        </p:nvSpPr>
        <p:spPr/>
        <p:txBody>
          <a:bodyPr/>
          <a:lstStyle/>
          <a:p>
            <a:r>
              <a:rPr lang="en-US" sz="4000" b="1" i="1" dirty="0"/>
              <a:t>The Maze Runner</a:t>
            </a:r>
            <a:r>
              <a:rPr lang="en-US" sz="4000" dirty="0"/>
              <a:t/>
            </a:r>
            <a:br>
              <a:rPr lang="en-US" sz="4000" dirty="0"/>
            </a:br>
            <a:r>
              <a:rPr lang="en-US" sz="4000" b="1" dirty="0"/>
              <a:t>Chapter </a:t>
            </a:r>
            <a:r>
              <a:rPr lang="en-US" sz="4000" b="1" dirty="0" smtClean="0"/>
              <a:t>24-28 Vocabulary</a:t>
            </a:r>
            <a:endParaRPr lang="en-US" sz="4000" dirty="0"/>
          </a:p>
        </p:txBody>
      </p:sp>
    </p:spTree>
    <p:extLst>
      <p:ext uri="{BB962C8B-B14F-4D97-AF65-F5344CB8AC3E}">
        <p14:creationId xmlns:p14="http://schemas.microsoft.com/office/powerpoint/2010/main" xmlns="" val="3982699550"/>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1. He’d doubted it until now, wondered how the Runners could be so </a:t>
            </a:r>
            <a:r>
              <a:rPr lang="en-US" b="1" dirty="0" smtClean="0"/>
              <a:t>inept,</a:t>
            </a:r>
          </a:p>
          <a:p>
            <a:r>
              <a:rPr lang="en-US" dirty="0"/>
              <a:t>2. “It’s not my fault Minho and Newt want me to be a Runner.” “Yeah, right. Quit being </a:t>
            </a:r>
            <a:r>
              <a:rPr lang="en-US" b="1" dirty="0"/>
              <a:t>modest</a:t>
            </a:r>
            <a:r>
              <a:rPr lang="en-US" dirty="0"/>
              <a:t>.”</a:t>
            </a:r>
          </a:p>
          <a:p>
            <a:r>
              <a:rPr lang="en-US" dirty="0"/>
              <a:t>3. A </a:t>
            </a:r>
            <a:r>
              <a:rPr lang="en-US" b="1" dirty="0"/>
              <a:t>contemplative</a:t>
            </a:r>
            <a:r>
              <a:rPr lang="en-US" dirty="0"/>
              <a:t> look came over Chuck. “I don’t think he’s dead.”</a:t>
            </a:r>
          </a:p>
          <a:p>
            <a:r>
              <a:rPr lang="en-US" dirty="0"/>
              <a:t>4. He sat and tried to bring back memories, but every effort evaporated into </a:t>
            </a:r>
            <a:r>
              <a:rPr lang="en-US" b="1" dirty="0"/>
              <a:t>oblivious</a:t>
            </a:r>
            <a:r>
              <a:rPr lang="en-US" dirty="0"/>
              <a:t> mist before anything formed. </a:t>
            </a:r>
          </a:p>
          <a:p>
            <a:r>
              <a:rPr lang="en-US" dirty="0"/>
              <a:t>5. At dinner Minho had told him an old story – one of the </a:t>
            </a:r>
            <a:r>
              <a:rPr lang="en-US" b="1" dirty="0"/>
              <a:t>bizarre</a:t>
            </a:r>
            <a:r>
              <a:rPr lang="en-US" dirty="0"/>
              <a:t> and random things he remembered from before – about a woman trapped in a maze. </a:t>
            </a:r>
          </a:p>
          <a:p>
            <a:endParaRPr lang="en-US" dirty="0"/>
          </a:p>
        </p:txBody>
      </p:sp>
      <p:sp>
        <p:nvSpPr>
          <p:cNvPr id="3" name="Title 2"/>
          <p:cNvSpPr>
            <a:spLocks noGrp="1"/>
          </p:cNvSpPr>
          <p:nvPr>
            <p:ph type="title"/>
          </p:nvPr>
        </p:nvSpPr>
        <p:spPr/>
        <p:txBody>
          <a:bodyPr/>
          <a:lstStyle/>
          <a:p>
            <a:r>
              <a:rPr lang="en-US" sz="4000" b="1" i="1" dirty="0"/>
              <a:t>The Maze Runner</a:t>
            </a:r>
            <a:r>
              <a:rPr lang="en-US" sz="4000" dirty="0"/>
              <a:t/>
            </a:r>
            <a:br>
              <a:rPr lang="en-US" sz="4000" dirty="0"/>
            </a:br>
            <a:r>
              <a:rPr lang="en-US" sz="4000" b="1" dirty="0" smtClean="0"/>
              <a:t>Chapter 29 </a:t>
            </a:r>
            <a:r>
              <a:rPr lang="en-US" sz="4000" b="1" dirty="0"/>
              <a:t>- 33 </a:t>
            </a:r>
            <a:r>
              <a:rPr lang="en-US" sz="4000" b="1" dirty="0" smtClean="0"/>
              <a:t> Vocabulary</a:t>
            </a:r>
            <a:endParaRPr lang="en-US" sz="4000" dirty="0"/>
          </a:p>
        </p:txBody>
      </p:sp>
    </p:spTree>
    <p:extLst>
      <p:ext uri="{BB962C8B-B14F-4D97-AF65-F5344CB8AC3E}">
        <p14:creationId xmlns:p14="http://schemas.microsoft.com/office/powerpoint/2010/main" xmlns="" val="3133084759"/>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6. Knives of all shapes and sizes were stacked </a:t>
            </a:r>
            <a:r>
              <a:rPr lang="en-US" b="1" dirty="0"/>
              <a:t>haphazardly</a:t>
            </a:r>
            <a:r>
              <a:rPr lang="en-US" dirty="0"/>
              <a:t> all the way to the top.</a:t>
            </a:r>
          </a:p>
          <a:p>
            <a:r>
              <a:rPr lang="en-US" dirty="0"/>
              <a:t>7. Especially when it seemed so pointless. Being a runner had lost its </a:t>
            </a:r>
            <a:r>
              <a:rPr lang="en-US" b="1" dirty="0"/>
              <a:t>glamour</a:t>
            </a:r>
            <a:r>
              <a:rPr lang="en-US" dirty="0"/>
              <a:t>. After one day. </a:t>
            </a:r>
          </a:p>
          <a:p>
            <a:r>
              <a:rPr lang="en-US" dirty="0"/>
              <a:t>8. Every ounce of the noble courage he’d felt, the will to make a difference, the promise to himself to reunite Chuck with his family – it all vanished into an exhausted fog of hopeless, </a:t>
            </a:r>
            <a:r>
              <a:rPr lang="en-US" b="1" dirty="0"/>
              <a:t>wretched </a:t>
            </a:r>
            <a:r>
              <a:rPr lang="en-US" dirty="0"/>
              <a:t>weariness.</a:t>
            </a:r>
          </a:p>
          <a:p>
            <a:endParaRPr lang="en-US" dirty="0"/>
          </a:p>
        </p:txBody>
      </p:sp>
      <p:sp>
        <p:nvSpPr>
          <p:cNvPr id="3" name="Title 2"/>
          <p:cNvSpPr>
            <a:spLocks noGrp="1"/>
          </p:cNvSpPr>
          <p:nvPr>
            <p:ph type="title"/>
          </p:nvPr>
        </p:nvSpPr>
        <p:spPr/>
        <p:txBody>
          <a:bodyPr/>
          <a:lstStyle/>
          <a:p>
            <a:r>
              <a:rPr lang="en-US" sz="4000" b="1" i="1" dirty="0"/>
              <a:t>The Maze Runner</a:t>
            </a:r>
            <a:r>
              <a:rPr lang="en-US" sz="4000" dirty="0"/>
              <a:t/>
            </a:r>
            <a:br>
              <a:rPr lang="en-US" sz="4000" dirty="0"/>
            </a:br>
            <a:r>
              <a:rPr lang="en-US" sz="4000" b="1" dirty="0"/>
              <a:t>Chapter 29 - 33  Vocabulary</a:t>
            </a:r>
            <a:endParaRPr lang="en-US" sz="4000" dirty="0"/>
          </a:p>
        </p:txBody>
      </p:sp>
    </p:spTree>
    <p:extLst>
      <p:ext uri="{BB962C8B-B14F-4D97-AF65-F5344CB8AC3E}">
        <p14:creationId xmlns:p14="http://schemas.microsoft.com/office/powerpoint/2010/main" xmlns="" val="2668058895"/>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1. A sun couldn’t just disappear. Their sky had to have been – and still was – </a:t>
            </a:r>
            <a:r>
              <a:rPr lang="en-US" b="1" dirty="0"/>
              <a:t>fabricated.</a:t>
            </a:r>
            <a:r>
              <a:rPr lang="en-US" dirty="0"/>
              <a:t> Artificial. </a:t>
            </a:r>
          </a:p>
          <a:p>
            <a:r>
              <a:rPr lang="en-US" dirty="0"/>
              <a:t>2. After a lot of </a:t>
            </a:r>
            <a:r>
              <a:rPr lang="en-US" b="1" dirty="0"/>
              <a:t>deliberation</a:t>
            </a:r>
            <a:r>
              <a:rPr lang="en-US" dirty="0"/>
              <a:t>, he decided to keep his mouth shut and went running with Minho for his second day of training, below a bleak and colorless sky. </a:t>
            </a:r>
          </a:p>
          <a:p>
            <a:r>
              <a:rPr lang="en-US" dirty="0"/>
              <a:t>3. But a </a:t>
            </a:r>
            <a:r>
              <a:rPr lang="en-US" b="1" dirty="0"/>
              <a:t>commotion</a:t>
            </a:r>
            <a:r>
              <a:rPr lang="en-US" dirty="0"/>
              <a:t> outside the Homestead shirted their attention away from the conversation. </a:t>
            </a:r>
          </a:p>
          <a:p>
            <a:r>
              <a:rPr lang="en-US" dirty="0"/>
              <a:t>4. </a:t>
            </a:r>
            <a:r>
              <a:rPr lang="en-US" dirty="0" err="1"/>
              <a:t>Frypan’s</a:t>
            </a:r>
            <a:r>
              <a:rPr lang="en-US" dirty="0"/>
              <a:t> task was to take all the </a:t>
            </a:r>
            <a:r>
              <a:rPr lang="en-US" b="1" dirty="0"/>
              <a:t>nonperishable</a:t>
            </a:r>
            <a:r>
              <a:rPr lang="en-US" dirty="0"/>
              <a:t> food out of the kitchen and store it in the Homestead, in case they got trapped there – Thomas could only imagine how horrible that’d be. </a:t>
            </a:r>
          </a:p>
          <a:p>
            <a:endParaRPr lang="en-US" dirty="0"/>
          </a:p>
        </p:txBody>
      </p:sp>
      <p:sp>
        <p:nvSpPr>
          <p:cNvPr id="3" name="Title 2"/>
          <p:cNvSpPr>
            <a:spLocks noGrp="1"/>
          </p:cNvSpPr>
          <p:nvPr>
            <p:ph type="title"/>
          </p:nvPr>
        </p:nvSpPr>
        <p:spPr/>
        <p:txBody>
          <a:bodyPr/>
          <a:lstStyle/>
          <a:p>
            <a:r>
              <a:rPr lang="en-US" sz="4000" b="1" i="1" dirty="0"/>
              <a:t>The Maze Runner</a:t>
            </a:r>
            <a:r>
              <a:rPr lang="en-US" sz="4000" dirty="0"/>
              <a:t/>
            </a:r>
            <a:br>
              <a:rPr lang="en-US" sz="4000" dirty="0"/>
            </a:br>
            <a:r>
              <a:rPr lang="en-US" sz="4000" b="1" dirty="0" smtClean="0"/>
              <a:t>Chapter 34-40 Vocabulary</a:t>
            </a:r>
            <a:endParaRPr lang="en-US" sz="4000" dirty="0"/>
          </a:p>
        </p:txBody>
      </p:sp>
    </p:spTree>
    <p:extLst>
      <p:ext uri="{BB962C8B-B14F-4D97-AF65-F5344CB8AC3E}">
        <p14:creationId xmlns:p14="http://schemas.microsoft.com/office/powerpoint/2010/main" xmlns="" val="1112151107"/>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5. Thomas almost </a:t>
            </a:r>
            <a:r>
              <a:rPr lang="en-US" b="1" dirty="0"/>
              <a:t>balked</a:t>
            </a:r>
            <a:r>
              <a:rPr lang="en-US" dirty="0"/>
              <a:t>, not sure how to say what he was thinking. </a:t>
            </a:r>
          </a:p>
          <a:p>
            <a:r>
              <a:rPr lang="en-US" dirty="0"/>
              <a:t>6. Thomas wanted to stand up and cheer, sure that </a:t>
            </a:r>
            <a:r>
              <a:rPr lang="en-US" dirty="0" err="1"/>
              <a:t>Alby</a:t>
            </a:r>
            <a:r>
              <a:rPr lang="en-US" dirty="0"/>
              <a:t> would finally snap out of his </a:t>
            </a:r>
            <a:r>
              <a:rPr lang="en-US" b="1" dirty="0"/>
              <a:t>doldrums</a:t>
            </a:r>
            <a:r>
              <a:rPr lang="en-US" dirty="0"/>
              <a:t>. </a:t>
            </a:r>
          </a:p>
          <a:p>
            <a:r>
              <a:rPr lang="en-US" dirty="0"/>
              <a:t>7. Thomas looked at Newt sharply, hurt by the </a:t>
            </a:r>
            <a:r>
              <a:rPr lang="en-US" b="1" dirty="0"/>
              <a:t>rebuke</a:t>
            </a:r>
            <a:r>
              <a:rPr lang="en-US" dirty="0"/>
              <a:t>. </a:t>
            </a:r>
          </a:p>
          <a:p>
            <a:r>
              <a:rPr lang="en-US" dirty="0"/>
              <a:t>8. He trailed off, feeling like he was on the </a:t>
            </a:r>
            <a:r>
              <a:rPr lang="en-US" b="1" dirty="0"/>
              <a:t>cusp</a:t>
            </a:r>
            <a:r>
              <a:rPr lang="en-US" dirty="0"/>
              <a:t> of something. </a:t>
            </a:r>
          </a:p>
          <a:p>
            <a:endParaRPr lang="en-US" dirty="0"/>
          </a:p>
        </p:txBody>
      </p:sp>
      <p:sp>
        <p:nvSpPr>
          <p:cNvPr id="3" name="Title 2"/>
          <p:cNvSpPr>
            <a:spLocks noGrp="1"/>
          </p:cNvSpPr>
          <p:nvPr>
            <p:ph type="title"/>
          </p:nvPr>
        </p:nvSpPr>
        <p:spPr/>
        <p:txBody>
          <a:bodyPr/>
          <a:lstStyle/>
          <a:p>
            <a:r>
              <a:rPr lang="en-US" sz="4000" b="1" i="1" dirty="0"/>
              <a:t>The Maze Runner</a:t>
            </a:r>
            <a:r>
              <a:rPr lang="en-US" sz="4000" dirty="0"/>
              <a:t/>
            </a:r>
            <a:br>
              <a:rPr lang="en-US" sz="4000" dirty="0"/>
            </a:br>
            <a:r>
              <a:rPr lang="en-US" sz="4000" b="1" dirty="0"/>
              <a:t>Chapter </a:t>
            </a:r>
            <a:r>
              <a:rPr lang="en-US" sz="4000" b="1" dirty="0" smtClean="0"/>
              <a:t>34-40 Vocabulary</a:t>
            </a:r>
            <a:endParaRPr lang="en-US" sz="4000" dirty="0"/>
          </a:p>
        </p:txBody>
      </p:sp>
    </p:spTree>
    <p:extLst>
      <p:ext uri="{BB962C8B-B14F-4D97-AF65-F5344CB8AC3E}">
        <p14:creationId xmlns:p14="http://schemas.microsoft.com/office/powerpoint/2010/main" xmlns="" val="2442329116"/>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AutoNum type="arabicPeriod"/>
            </a:pPr>
            <a:r>
              <a:rPr lang="en-US" dirty="0" smtClean="0"/>
              <a:t>What did they discover at the Cliff in Chapter 35?  How did they figure it all out?</a:t>
            </a:r>
          </a:p>
          <a:p>
            <a:pPr marL="457200" indent="-457200">
              <a:buAutoNum type="arabicPeriod"/>
            </a:pPr>
            <a:r>
              <a:rPr lang="en-US" dirty="0" smtClean="0"/>
              <a:t>Why were Newt and </a:t>
            </a:r>
            <a:r>
              <a:rPr lang="en-US" dirty="0" err="1" smtClean="0"/>
              <a:t>Alby</a:t>
            </a:r>
            <a:r>
              <a:rPr lang="en-US" dirty="0" smtClean="0"/>
              <a:t> so upset about the Box?  What did this new development mean for the </a:t>
            </a:r>
            <a:r>
              <a:rPr lang="en-US" dirty="0" err="1" smtClean="0"/>
              <a:t>Gladers</a:t>
            </a:r>
            <a:r>
              <a:rPr lang="en-US" dirty="0" smtClean="0"/>
              <a:t>?  Why??</a:t>
            </a:r>
          </a:p>
          <a:p>
            <a:pPr marL="457200" indent="-457200">
              <a:buAutoNum type="arabicPeriod"/>
            </a:pPr>
            <a:r>
              <a:rPr lang="en-US" dirty="0" smtClean="0"/>
              <a:t>Why did Thomas say he was baffled by Teresa in Chapter 36?  Give specific examples from the text.</a:t>
            </a:r>
          </a:p>
          <a:p>
            <a:pPr marL="457200" indent="-457200">
              <a:buAutoNum type="arabicPeriod"/>
            </a:pPr>
            <a:r>
              <a:rPr lang="en-US" dirty="0" smtClean="0"/>
              <a:t>What was </a:t>
            </a:r>
            <a:r>
              <a:rPr lang="en-US" dirty="0" err="1" smtClean="0"/>
              <a:t>Alby</a:t>
            </a:r>
            <a:r>
              <a:rPr lang="en-US" dirty="0" smtClean="0"/>
              <a:t> so upset about at the end of Chapter 36?  Why??</a:t>
            </a:r>
            <a:endParaRPr lang="en-US" dirty="0"/>
          </a:p>
        </p:txBody>
      </p:sp>
      <p:sp>
        <p:nvSpPr>
          <p:cNvPr id="3" name="Title 2"/>
          <p:cNvSpPr>
            <a:spLocks noGrp="1"/>
          </p:cNvSpPr>
          <p:nvPr>
            <p:ph type="title"/>
          </p:nvPr>
        </p:nvSpPr>
        <p:spPr/>
        <p:txBody>
          <a:bodyPr/>
          <a:lstStyle/>
          <a:p>
            <a:r>
              <a:rPr lang="en-US" sz="4400" dirty="0" smtClean="0"/>
              <a:t>Questions Chapters 35-38</a:t>
            </a:r>
            <a:endParaRPr lang="en-US" sz="4400" dirty="0"/>
          </a:p>
        </p:txBody>
      </p:sp>
    </p:spTree>
    <p:extLst>
      <p:ext uri="{BB962C8B-B14F-4D97-AF65-F5344CB8AC3E}">
        <p14:creationId xmlns:p14="http://schemas.microsoft.com/office/powerpoint/2010/main" xmlns="" val="22328864"/>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AutoNum type="arabicPeriod" startAt="6"/>
            </a:pPr>
            <a:r>
              <a:rPr lang="en-US" dirty="0" smtClean="0"/>
              <a:t>How did the </a:t>
            </a:r>
            <a:r>
              <a:rPr lang="en-US" dirty="0" err="1" smtClean="0"/>
              <a:t>Gladers</a:t>
            </a:r>
            <a:r>
              <a:rPr lang="en-US" dirty="0" smtClean="0"/>
              <a:t> prepare for the first evening in this changed world?  Do you think they will survive the night?  Why or why not??</a:t>
            </a:r>
          </a:p>
          <a:p>
            <a:pPr marL="457200" indent="-457200">
              <a:buAutoNum type="arabicPeriod" startAt="6"/>
            </a:pPr>
            <a:r>
              <a:rPr lang="en-US" dirty="0" smtClean="0"/>
              <a:t>What did Minho, Newt, and Thomas suggest they do in Chapter 38?  Why?  How does </a:t>
            </a:r>
            <a:r>
              <a:rPr lang="en-US" dirty="0" err="1" smtClean="0"/>
              <a:t>Alby</a:t>
            </a:r>
            <a:r>
              <a:rPr lang="en-US" dirty="0" smtClean="0"/>
              <a:t> react?  Why?</a:t>
            </a:r>
          </a:p>
          <a:p>
            <a:pPr marL="457200" indent="-457200">
              <a:buAutoNum type="arabicPeriod" startAt="6"/>
            </a:pPr>
            <a:r>
              <a:rPr lang="en-US" dirty="0" smtClean="0"/>
              <a:t>What do the </a:t>
            </a:r>
            <a:r>
              <a:rPr lang="en-US" dirty="0" err="1" smtClean="0"/>
              <a:t>Gladers</a:t>
            </a:r>
            <a:r>
              <a:rPr lang="en-US" dirty="0" smtClean="0"/>
              <a:t> do when the Grievers come?  Do you think they are safe in the Homestead?  Why or why not??</a:t>
            </a:r>
            <a:endParaRPr lang="en-US" dirty="0"/>
          </a:p>
        </p:txBody>
      </p:sp>
      <p:sp>
        <p:nvSpPr>
          <p:cNvPr id="3" name="Title 2"/>
          <p:cNvSpPr>
            <a:spLocks noGrp="1"/>
          </p:cNvSpPr>
          <p:nvPr>
            <p:ph type="title"/>
          </p:nvPr>
        </p:nvSpPr>
        <p:spPr/>
        <p:txBody>
          <a:bodyPr/>
          <a:lstStyle/>
          <a:p>
            <a:r>
              <a:rPr lang="en-US" sz="4400" dirty="0" smtClean="0"/>
              <a:t>Questions Chapters 35-38</a:t>
            </a:r>
            <a:endParaRPr lang="en-US" sz="4400" dirty="0"/>
          </a:p>
        </p:txBody>
      </p:sp>
    </p:spTree>
    <p:extLst>
      <p:ext uri="{BB962C8B-B14F-4D97-AF65-F5344CB8AC3E}">
        <p14:creationId xmlns:p14="http://schemas.microsoft.com/office/powerpoint/2010/main" xmlns="" val="2626954423"/>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AutoNum type="arabicPeriod"/>
            </a:pPr>
            <a:r>
              <a:rPr lang="en-US" dirty="0" smtClean="0"/>
              <a:t>What warnings did </a:t>
            </a:r>
            <a:r>
              <a:rPr lang="en-US" dirty="0" err="1" smtClean="0"/>
              <a:t>Gally</a:t>
            </a:r>
            <a:r>
              <a:rPr lang="en-US" dirty="0" smtClean="0"/>
              <a:t> give to the group?  What happened to him? Why?</a:t>
            </a:r>
          </a:p>
          <a:p>
            <a:pPr marL="457200" indent="-457200">
              <a:buAutoNum type="arabicPeriod"/>
            </a:pPr>
            <a:r>
              <a:rPr lang="en-US" dirty="0" smtClean="0"/>
              <a:t>What happened to the maps? Who do you think is responsible?  Why do you think he did this?</a:t>
            </a:r>
          </a:p>
          <a:p>
            <a:pPr marL="457200" indent="-457200">
              <a:buAutoNum type="arabicPeriod"/>
            </a:pPr>
            <a:r>
              <a:rPr lang="en-US" dirty="0" smtClean="0"/>
              <a:t>What did Thomas realize about the Maze’s hidden code?  How??</a:t>
            </a:r>
          </a:p>
          <a:p>
            <a:pPr marL="457200" indent="-457200">
              <a:buAutoNum type="arabicPeriod"/>
            </a:pPr>
            <a:r>
              <a:rPr lang="en-US" dirty="0" smtClean="0"/>
              <a:t>What surprising news did Minho reveal to Thomas in Chapter 41?  Why do you think they did this?</a:t>
            </a:r>
          </a:p>
          <a:p>
            <a:pPr marL="457200" indent="-457200">
              <a:buAutoNum type="arabicPeriod"/>
            </a:pPr>
            <a:endParaRPr lang="en-US" dirty="0" smtClean="0"/>
          </a:p>
        </p:txBody>
      </p:sp>
      <p:sp>
        <p:nvSpPr>
          <p:cNvPr id="3" name="Title 2"/>
          <p:cNvSpPr>
            <a:spLocks noGrp="1"/>
          </p:cNvSpPr>
          <p:nvPr>
            <p:ph type="title"/>
          </p:nvPr>
        </p:nvSpPr>
        <p:spPr>
          <a:xfrm>
            <a:off x="685800" y="609600"/>
            <a:ext cx="7756263" cy="1054250"/>
          </a:xfrm>
        </p:spPr>
        <p:txBody>
          <a:bodyPr/>
          <a:lstStyle/>
          <a:p>
            <a:r>
              <a:rPr lang="en-US" sz="4800" dirty="0" smtClean="0"/>
              <a:t>Questions Chapters 39-44</a:t>
            </a:r>
            <a:endParaRPr lang="en-US" sz="4800" dirty="0"/>
          </a:p>
        </p:txBody>
      </p:sp>
    </p:spTree>
    <p:extLst>
      <p:ext uri="{BB962C8B-B14F-4D97-AF65-F5344CB8AC3E}">
        <p14:creationId xmlns:p14="http://schemas.microsoft.com/office/powerpoint/2010/main" xmlns="" val="2096004497"/>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57200" indent="-457200">
              <a:buAutoNum type="arabicPeriod" startAt="5"/>
            </a:pPr>
            <a:r>
              <a:rPr lang="en-US" dirty="0" smtClean="0"/>
              <a:t>What did Thomas have them do the maps in Chapter 42?  What was revealed?  What do you think this means?  Why??</a:t>
            </a:r>
          </a:p>
          <a:p>
            <a:pPr marL="457200" indent="-457200">
              <a:buAutoNum type="arabicPeriod" startAt="5"/>
            </a:pPr>
            <a:r>
              <a:rPr lang="en-US" dirty="0" smtClean="0"/>
              <a:t>Why did Minho insist the Runners go out in the Maze in Chapter 43?  What are they planning to do there3?  Why?</a:t>
            </a:r>
          </a:p>
          <a:p>
            <a:pPr marL="457200" indent="-457200">
              <a:buAutoNum type="arabicPeriod" startAt="5"/>
            </a:pPr>
            <a:r>
              <a:rPr lang="en-US" dirty="0" smtClean="0"/>
              <a:t>What was unusual about the Grievers in Chapter 44?  Why do you think the Maze was no longer changing each day?</a:t>
            </a:r>
          </a:p>
          <a:p>
            <a:pPr marL="457200" indent="-457200">
              <a:buAutoNum type="arabicPeriod" startAt="5"/>
            </a:pPr>
            <a:r>
              <a:rPr lang="en-US" dirty="0" smtClean="0"/>
              <a:t>Why did Minho and Thomas decide to return to the Glade so soon?  Do you think this was the right choice?  Why or why not?</a:t>
            </a:r>
            <a:endParaRPr lang="en-US" dirty="0"/>
          </a:p>
        </p:txBody>
      </p:sp>
      <p:sp>
        <p:nvSpPr>
          <p:cNvPr id="3" name="Title 2"/>
          <p:cNvSpPr>
            <a:spLocks noGrp="1"/>
          </p:cNvSpPr>
          <p:nvPr>
            <p:ph type="title"/>
          </p:nvPr>
        </p:nvSpPr>
        <p:spPr/>
        <p:txBody>
          <a:bodyPr/>
          <a:lstStyle/>
          <a:p>
            <a:r>
              <a:rPr lang="en-US" dirty="0" smtClean="0"/>
              <a:t>Questions Chapter 39-44</a:t>
            </a:r>
            <a:endParaRPr lang="en-US" dirty="0"/>
          </a:p>
        </p:txBody>
      </p:sp>
    </p:spTree>
    <p:extLst>
      <p:ext uri="{BB962C8B-B14F-4D97-AF65-F5344CB8AC3E}">
        <p14:creationId xmlns:p14="http://schemas.microsoft.com/office/powerpoint/2010/main" xmlns="" val="2975595993"/>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6.  Why did Thomas think Chuck may be his only friend there?</a:t>
            </a:r>
          </a:p>
          <a:p>
            <a:endParaRPr lang="en-US" dirty="0"/>
          </a:p>
          <a:p>
            <a:r>
              <a:rPr lang="en-US" dirty="0" smtClean="0"/>
              <a:t>7.  What did Thomas observe about the Maze and the Runners in Chapter 4</a:t>
            </a:r>
          </a:p>
          <a:p>
            <a:endParaRPr lang="en-US" dirty="0"/>
          </a:p>
          <a:p>
            <a:r>
              <a:rPr lang="en-US" dirty="0" smtClean="0"/>
              <a:t>Why was Thomas in awe of the doors closing? Why were the doors being closed each night?</a:t>
            </a:r>
          </a:p>
          <a:p>
            <a:endParaRPr lang="en-US" dirty="0"/>
          </a:p>
        </p:txBody>
      </p:sp>
      <p:sp>
        <p:nvSpPr>
          <p:cNvPr id="3" name="Title 2"/>
          <p:cNvSpPr>
            <a:spLocks noGrp="1"/>
          </p:cNvSpPr>
          <p:nvPr>
            <p:ph type="title"/>
          </p:nvPr>
        </p:nvSpPr>
        <p:spPr/>
        <p:txBody>
          <a:bodyPr/>
          <a:lstStyle/>
          <a:p>
            <a:r>
              <a:rPr lang="en-US" dirty="0" smtClean="0"/>
              <a:t>Questions Chapters </a:t>
            </a:r>
            <a:r>
              <a:rPr lang="en-US" dirty="0"/>
              <a:t>1-4</a:t>
            </a:r>
          </a:p>
        </p:txBody>
      </p:sp>
    </p:spTree>
    <p:extLst>
      <p:ext uri="{BB962C8B-B14F-4D97-AF65-F5344CB8AC3E}">
        <p14:creationId xmlns:p14="http://schemas.microsoft.com/office/powerpoint/2010/main" xmlns="" val="2490095656"/>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1. Teresa walked out of the small building, </a:t>
            </a:r>
            <a:r>
              <a:rPr lang="en-US" b="1" dirty="0"/>
              <a:t>glowering</a:t>
            </a:r>
            <a:r>
              <a:rPr lang="en-US" dirty="0"/>
              <a:t> at Newt as she passed him. She gave a just-as-unpleasant glance toward Minho, then stopped to stand right next to Thomas. </a:t>
            </a:r>
          </a:p>
          <a:p>
            <a:r>
              <a:rPr lang="en-US" dirty="0"/>
              <a:t>2. It was </a:t>
            </a:r>
            <a:r>
              <a:rPr lang="en-US" b="1" dirty="0"/>
              <a:t>subtle</a:t>
            </a:r>
            <a:r>
              <a:rPr lang="en-US" dirty="0"/>
              <a:t>, but it was, without a doubt, there. </a:t>
            </a:r>
          </a:p>
          <a:p>
            <a:r>
              <a:rPr lang="en-US" dirty="0"/>
              <a:t>3. “Could it be a </a:t>
            </a:r>
            <a:r>
              <a:rPr lang="en-US" b="1" dirty="0"/>
              <a:t>coincidence</a:t>
            </a:r>
            <a:r>
              <a:rPr lang="en-US" dirty="0"/>
              <a:t>,” Teresa said. “Do more quick.” Thomas did, putting together the eight pages of each day, in order from Section One to Section Eight. </a:t>
            </a:r>
          </a:p>
          <a:p>
            <a:r>
              <a:rPr lang="en-US" dirty="0"/>
              <a:t>4. “I’d go with you,” the boy said in a far too</a:t>
            </a:r>
            <a:r>
              <a:rPr lang="en-US" b="1" dirty="0"/>
              <a:t> jovial</a:t>
            </a:r>
            <a:r>
              <a:rPr lang="en-US" dirty="0"/>
              <a:t> voice, “but I don’t </a:t>
            </a:r>
            <a:r>
              <a:rPr lang="en-US" dirty="0" err="1"/>
              <a:t>wanna</a:t>
            </a:r>
            <a:r>
              <a:rPr lang="en-US" dirty="0"/>
              <a:t> die a gruesome death.”</a:t>
            </a:r>
          </a:p>
          <a:p>
            <a:endParaRPr lang="en-US" dirty="0"/>
          </a:p>
        </p:txBody>
      </p:sp>
      <p:sp>
        <p:nvSpPr>
          <p:cNvPr id="3" name="Title 2"/>
          <p:cNvSpPr>
            <a:spLocks noGrp="1"/>
          </p:cNvSpPr>
          <p:nvPr>
            <p:ph type="title"/>
          </p:nvPr>
        </p:nvSpPr>
        <p:spPr/>
        <p:txBody>
          <a:bodyPr/>
          <a:lstStyle/>
          <a:p>
            <a:r>
              <a:rPr lang="en-US" sz="4000" b="1" i="1" dirty="0"/>
              <a:t>The Maze Runner</a:t>
            </a:r>
            <a:r>
              <a:rPr lang="en-US" sz="4000" dirty="0"/>
              <a:t/>
            </a:r>
            <a:br>
              <a:rPr lang="en-US" sz="4000" dirty="0"/>
            </a:br>
            <a:r>
              <a:rPr lang="en-US" sz="4000" b="1" dirty="0"/>
              <a:t>Chapter </a:t>
            </a:r>
            <a:r>
              <a:rPr lang="en-US" sz="4000" b="1" dirty="0" smtClean="0"/>
              <a:t>41-48 Vocabulary</a:t>
            </a:r>
            <a:endParaRPr lang="en-US" sz="4000" dirty="0"/>
          </a:p>
        </p:txBody>
      </p:sp>
    </p:spTree>
    <p:extLst>
      <p:ext uri="{BB962C8B-B14F-4D97-AF65-F5344CB8AC3E}">
        <p14:creationId xmlns:p14="http://schemas.microsoft.com/office/powerpoint/2010/main" xmlns="" val="502050934"/>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5. The ivy was especially thick there; it made the world seem green and lush, hiding the hard, </a:t>
            </a:r>
            <a:r>
              <a:rPr lang="en-US" b="1" dirty="0"/>
              <a:t>impenetrable</a:t>
            </a:r>
            <a:r>
              <a:rPr lang="en-US" dirty="0"/>
              <a:t> stone. </a:t>
            </a:r>
          </a:p>
          <a:p>
            <a:r>
              <a:rPr lang="en-US" dirty="0"/>
              <a:t>6. The room spun, colors </a:t>
            </a:r>
            <a:r>
              <a:rPr lang="en-US" b="1" dirty="0"/>
              <a:t>morphing</a:t>
            </a:r>
            <a:r>
              <a:rPr lang="en-US" dirty="0"/>
              <a:t> into each other, churning faster and faster. </a:t>
            </a:r>
          </a:p>
          <a:p>
            <a:r>
              <a:rPr lang="en-US" dirty="0"/>
              <a:t>7. Finally, after an</a:t>
            </a:r>
            <a:r>
              <a:rPr lang="en-US" b="1" dirty="0"/>
              <a:t> interminable</a:t>
            </a:r>
            <a:r>
              <a:rPr lang="en-US" dirty="0"/>
              <a:t> wait, things began to </a:t>
            </a:r>
            <a:r>
              <a:rPr lang="en-US" dirty="0" smtClean="0"/>
              <a:t>change.</a:t>
            </a:r>
          </a:p>
          <a:p>
            <a:r>
              <a:rPr lang="en-US" dirty="0"/>
              <a:t>8. The voice was distant, </a:t>
            </a:r>
            <a:r>
              <a:rPr lang="en-US" b="1" dirty="0"/>
              <a:t>warbled</a:t>
            </a:r>
            <a:r>
              <a:rPr lang="en-US" dirty="0"/>
              <a:t>, like an echo in a long </a:t>
            </a:r>
            <a:r>
              <a:rPr lang="en-US" dirty="0" smtClean="0"/>
              <a:t>tunnel.</a:t>
            </a:r>
            <a:endParaRPr lang="en-US" dirty="0"/>
          </a:p>
        </p:txBody>
      </p:sp>
      <p:sp>
        <p:nvSpPr>
          <p:cNvPr id="3" name="Title 2"/>
          <p:cNvSpPr>
            <a:spLocks noGrp="1"/>
          </p:cNvSpPr>
          <p:nvPr>
            <p:ph type="title"/>
          </p:nvPr>
        </p:nvSpPr>
        <p:spPr/>
        <p:txBody>
          <a:bodyPr/>
          <a:lstStyle/>
          <a:p>
            <a:r>
              <a:rPr lang="en-US" sz="4000" b="1" i="1" dirty="0"/>
              <a:t>The Maze Runner</a:t>
            </a:r>
            <a:r>
              <a:rPr lang="en-US" sz="4000" dirty="0"/>
              <a:t/>
            </a:r>
            <a:br>
              <a:rPr lang="en-US" sz="4000" dirty="0"/>
            </a:br>
            <a:r>
              <a:rPr lang="en-US" sz="4000" b="1" dirty="0"/>
              <a:t>Chapter </a:t>
            </a:r>
            <a:r>
              <a:rPr lang="en-US" sz="4000" b="1" dirty="0" smtClean="0"/>
              <a:t>41-48 Vocabulary</a:t>
            </a:r>
            <a:endParaRPr lang="en-US" sz="4000" dirty="0"/>
          </a:p>
        </p:txBody>
      </p:sp>
    </p:spTree>
    <p:extLst>
      <p:ext uri="{BB962C8B-B14F-4D97-AF65-F5344CB8AC3E}">
        <p14:creationId xmlns:p14="http://schemas.microsoft.com/office/powerpoint/2010/main" xmlns="" val="2535642371"/>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1. We’re being used and </a:t>
            </a:r>
            <a:r>
              <a:rPr lang="en-US" b="1" dirty="0"/>
              <a:t>manipulated</a:t>
            </a:r>
            <a:r>
              <a:rPr lang="en-US" dirty="0"/>
              <a:t>. The Creators wanted to keep our minds working toward a solution that was never there. </a:t>
            </a:r>
          </a:p>
          <a:p>
            <a:r>
              <a:rPr lang="en-US" dirty="0"/>
              <a:t>2. Newt smiled, a barely-there crack in his worried </a:t>
            </a:r>
            <a:r>
              <a:rPr lang="en-US" b="1" dirty="0"/>
              <a:t>grimace</a:t>
            </a:r>
            <a:r>
              <a:rPr lang="en-US" dirty="0"/>
              <a:t>. </a:t>
            </a:r>
          </a:p>
          <a:p>
            <a:r>
              <a:rPr lang="en-US" dirty="0"/>
              <a:t>3. He felt the slightest hint of peace, as </a:t>
            </a:r>
            <a:r>
              <a:rPr lang="en-US" b="1" dirty="0"/>
              <a:t>fleeting </a:t>
            </a:r>
            <a:r>
              <a:rPr lang="en-US" dirty="0"/>
              <a:t>as it was, and tried to enjoy it for however long it might last. </a:t>
            </a:r>
          </a:p>
          <a:p>
            <a:r>
              <a:rPr lang="en-US" dirty="0"/>
              <a:t>4. Those who decided to stay in the Glade were few but </a:t>
            </a:r>
            <a:r>
              <a:rPr lang="en-US" b="1" dirty="0"/>
              <a:t>adamant </a:t>
            </a:r>
            <a:r>
              <a:rPr lang="en-US" dirty="0"/>
              <a:t>and loud</a:t>
            </a:r>
          </a:p>
        </p:txBody>
      </p:sp>
      <p:sp>
        <p:nvSpPr>
          <p:cNvPr id="3" name="Title 2"/>
          <p:cNvSpPr>
            <a:spLocks noGrp="1"/>
          </p:cNvSpPr>
          <p:nvPr>
            <p:ph type="title"/>
          </p:nvPr>
        </p:nvSpPr>
        <p:spPr/>
        <p:txBody>
          <a:bodyPr/>
          <a:lstStyle/>
          <a:p>
            <a:r>
              <a:rPr lang="en-US" sz="4000" b="1" i="1" dirty="0"/>
              <a:t>The Maze Runner</a:t>
            </a:r>
            <a:r>
              <a:rPr lang="en-US" sz="4000" dirty="0"/>
              <a:t/>
            </a:r>
            <a:br>
              <a:rPr lang="en-US" sz="4000" dirty="0"/>
            </a:br>
            <a:r>
              <a:rPr lang="en-US" sz="4000" b="1" dirty="0"/>
              <a:t>Chapter </a:t>
            </a:r>
            <a:r>
              <a:rPr lang="en-US" sz="4000" b="1" dirty="0" smtClean="0"/>
              <a:t>49-56 Vocabulary</a:t>
            </a:r>
            <a:endParaRPr lang="en-US" sz="4000" dirty="0"/>
          </a:p>
        </p:txBody>
      </p:sp>
    </p:spTree>
    <p:extLst>
      <p:ext uri="{BB962C8B-B14F-4D97-AF65-F5344CB8AC3E}">
        <p14:creationId xmlns:p14="http://schemas.microsoft.com/office/powerpoint/2010/main" xmlns="" val="1103430691"/>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5. Thomas followed, falling into line between Teresa and Chuck, </a:t>
            </a:r>
            <a:r>
              <a:rPr lang="en-US" b="1" dirty="0"/>
              <a:t>hefting</a:t>
            </a:r>
            <a:r>
              <a:rPr lang="en-US" dirty="0"/>
              <a:t> a big wooden spear with a knife tied at its tip. </a:t>
            </a:r>
          </a:p>
          <a:p>
            <a:r>
              <a:rPr lang="en-US" dirty="0"/>
              <a:t>6. He felt no </a:t>
            </a:r>
            <a:r>
              <a:rPr lang="en-US" b="1" dirty="0"/>
              <a:t>mirth</a:t>
            </a:r>
            <a:r>
              <a:rPr lang="en-US" dirty="0"/>
              <a:t> or humor and wondered if there’d ever be a time again when he would. </a:t>
            </a:r>
          </a:p>
          <a:p>
            <a:r>
              <a:rPr lang="en-US" dirty="0"/>
              <a:t>7. The sounds of shuffling feet echoed up the walls and the red lights of the beetle blades flashed more </a:t>
            </a:r>
            <a:r>
              <a:rPr lang="en-US" b="1" dirty="0"/>
              <a:t>menacingly </a:t>
            </a:r>
            <a:r>
              <a:rPr lang="en-US" dirty="0"/>
              <a:t>in the ivy – the Creators were certainly watching, listening.</a:t>
            </a:r>
          </a:p>
          <a:p>
            <a:r>
              <a:rPr lang="en-US" dirty="0"/>
              <a:t>8. He looked over at Teresa, about to say something, but stopped when he saw the expression on her pale face – he’d never seen terror present itself so </a:t>
            </a:r>
            <a:r>
              <a:rPr lang="en-US" b="1" dirty="0"/>
              <a:t>starkly</a:t>
            </a:r>
            <a:endParaRPr lang="en-US" dirty="0"/>
          </a:p>
        </p:txBody>
      </p:sp>
      <p:sp>
        <p:nvSpPr>
          <p:cNvPr id="3" name="Title 2"/>
          <p:cNvSpPr>
            <a:spLocks noGrp="1"/>
          </p:cNvSpPr>
          <p:nvPr>
            <p:ph type="title"/>
          </p:nvPr>
        </p:nvSpPr>
        <p:spPr/>
        <p:txBody>
          <a:bodyPr/>
          <a:lstStyle/>
          <a:p>
            <a:r>
              <a:rPr lang="en-US" sz="4000" b="1" i="1" dirty="0"/>
              <a:t>The Maze Runner</a:t>
            </a:r>
            <a:r>
              <a:rPr lang="en-US" sz="4000" dirty="0"/>
              <a:t/>
            </a:r>
            <a:br>
              <a:rPr lang="en-US" sz="4000" dirty="0"/>
            </a:br>
            <a:r>
              <a:rPr lang="en-US" sz="4000" b="1" dirty="0"/>
              <a:t>Chapter </a:t>
            </a:r>
            <a:r>
              <a:rPr lang="en-US" sz="4000" b="1" dirty="0" smtClean="0"/>
              <a:t>49-56 Vocabulary</a:t>
            </a:r>
            <a:endParaRPr lang="en-US" sz="4000" dirty="0"/>
          </a:p>
        </p:txBody>
      </p:sp>
    </p:spTree>
    <p:extLst>
      <p:ext uri="{BB962C8B-B14F-4D97-AF65-F5344CB8AC3E}">
        <p14:creationId xmlns:p14="http://schemas.microsoft.com/office/powerpoint/2010/main" xmlns="" val="2487897340"/>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9. The sounds echoing off the walls were a </a:t>
            </a:r>
            <a:r>
              <a:rPr lang="en-US" b="1" dirty="0"/>
              <a:t>cacophony </a:t>
            </a:r>
            <a:r>
              <a:rPr lang="en-US" dirty="0"/>
              <a:t>of terror – human screams, metal clashing against metal, motors roaring, the haunted shrieks of the Grievers, saws spinning, claws clasping, boys yelling for help. </a:t>
            </a:r>
          </a:p>
          <a:p>
            <a:r>
              <a:rPr lang="en-US" dirty="0"/>
              <a:t>10. The seething impossibility of their predicament was like a heavy </a:t>
            </a:r>
            <a:r>
              <a:rPr lang="en-US" b="1" dirty="0"/>
              <a:t>deluge</a:t>
            </a:r>
            <a:r>
              <a:rPr lang="en-US" dirty="0"/>
              <a:t> of black water flooding around him, dragging him toward surrender. </a:t>
            </a:r>
          </a:p>
          <a:p>
            <a:r>
              <a:rPr lang="en-US" dirty="0"/>
              <a:t>11. The </a:t>
            </a:r>
            <a:r>
              <a:rPr lang="en-US" b="1" dirty="0"/>
              <a:t>seething</a:t>
            </a:r>
            <a:r>
              <a:rPr lang="en-US" dirty="0"/>
              <a:t> impossibility of their predicament was like a heavy deluge of black water flooding around him, dragging him toward surrender</a:t>
            </a:r>
          </a:p>
        </p:txBody>
      </p:sp>
      <p:sp>
        <p:nvSpPr>
          <p:cNvPr id="3" name="Title 2"/>
          <p:cNvSpPr>
            <a:spLocks noGrp="1"/>
          </p:cNvSpPr>
          <p:nvPr>
            <p:ph type="title"/>
          </p:nvPr>
        </p:nvSpPr>
        <p:spPr/>
        <p:txBody>
          <a:bodyPr/>
          <a:lstStyle/>
          <a:p>
            <a:r>
              <a:rPr lang="en-US" sz="4000" b="1" i="1" dirty="0"/>
              <a:t>The Maze Runner</a:t>
            </a:r>
            <a:r>
              <a:rPr lang="en-US" sz="4000" dirty="0"/>
              <a:t/>
            </a:r>
            <a:br>
              <a:rPr lang="en-US" sz="4000" dirty="0"/>
            </a:br>
            <a:r>
              <a:rPr lang="en-US" sz="4000" b="1" dirty="0"/>
              <a:t>Chapter </a:t>
            </a:r>
            <a:r>
              <a:rPr lang="en-US" sz="4000" b="1" dirty="0" smtClean="0"/>
              <a:t>49-56 Vocabulary</a:t>
            </a:r>
            <a:endParaRPr lang="en-US" sz="4000" dirty="0"/>
          </a:p>
        </p:txBody>
      </p:sp>
    </p:spTree>
    <p:extLst>
      <p:ext uri="{BB962C8B-B14F-4D97-AF65-F5344CB8AC3E}">
        <p14:creationId xmlns:p14="http://schemas.microsoft.com/office/powerpoint/2010/main" xmlns="" val="3508020401"/>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0" indent="-457200">
              <a:buAutoNum type="arabicPeriod"/>
            </a:pPr>
            <a:r>
              <a:rPr lang="en-US" dirty="0" smtClean="0"/>
              <a:t>What did the maze code reveal?  Why were they feeling so frustrated?  What did Thomas decide to do?  Why?</a:t>
            </a:r>
          </a:p>
          <a:p>
            <a:pPr marL="457200" indent="-457200">
              <a:buAutoNum type="arabicPeriod"/>
            </a:pPr>
            <a:r>
              <a:rPr lang="en-US" dirty="0" smtClean="0"/>
              <a:t>Why was there a sense of relief from the other </a:t>
            </a:r>
            <a:r>
              <a:rPr lang="en-US" dirty="0" err="1" smtClean="0"/>
              <a:t>Gladers</a:t>
            </a:r>
            <a:r>
              <a:rPr lang="en-US" dirty="0" smtClean="0"/>
              <a:t> when someone else was taken by the Grievers?</a:t>
            </a:r>
          </a:p>
          <a:p>
            <a:pPr marL="457200" indent="-457200">
              <a:buAutoNum type="arabicPeriod"/>
            </a:pPr>
            <a:r>
              <a:rPr lang="en-US" dirty="0" smtClean="0"/>
              <a:t>What did Thomas experience as he went through the Changing?</a:t>
            </a:r>
          </a:p>
          <a:p>
            <a:pPr marL="457200" indent="-457200">
              <a:buAutoNum type="arabicPeriod"/>
            </a:pPr>
            <a:r>
              <a:rPr lang="en-US" dirty="0" smtClean="0"/>
              <a:t>What did Thomas figure out about the Maze during the changing?  Why did he describe it as a “test”?</a:t>
            </a:r>
            <a:endParaRPr lang="en-US" dirty="0"/>
          </a:p>
        </p:txBody>
      </p:sp>
      <p:sp>
        <p:nvSpPr>
          <p:cNvPr id="3" name="Title 2"/>
          <p:cNvSpPr>
            <a:spLocks noGrp="1"/>
          </p:cNvSpPr>
          <p:nvPr>
            <p:ph type="title"/>
          </p:nvPr>
        </p:nvSpPr>
        <p:spPr/>
        <p:txBody>
          <a:bodyPr/>
          <a:lstStyle/>
          <a:p>
            <a:r>
              <a:rPr lang="en-US" sz="4400" dirty="0" smtClean="0"/>
              <a:t>Questions Chapters 45-51</a:t>
            </a:r>
            <a:endParaRPr lang="en-US" sz="4400" dirty="0"/>
          </a:p>
        </p:txBody>
      </p:sp>
    </p:spTree>
    <p:extLst>
      <p:ext uri="{BB962C8B-B14F-4D97-AF65-F5344CB8AC3E}">
        <p14:creationId xmlns:p14="http://schemas.microsoft.com/office/powerpoint/2010/main" xmlns="" val="2335099467"/>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AutoNum type="arabicPeriod" startAt="5"/>
            </a:pPr>
            <a:r>
              <a:rPr lang="en-US" dirty="0" smtClean="0"/>
              <a:t>What did Thomas tell the others at the Gathering?</a:t>
            </a:r>
          </a:p>
          <a:p>
            <a:pPr marL="0" indent="0">
              <a:buNone/>
            </a:pPr>
            <a:r>
              <a:rPr lang="en-US" dirty="0" smtClean="0"/>
              <a:t>How do they react to what he says? Why??</a:t>
            </a:r>
          </a:p>
          <a:p>
            <a:pPr marL="457200" indent="-457200">
              <a:buAutoNum type="arabicPeriod" startAt="6"/>
            </a:pPr>
            <a:r>
              <a:rPr lang="en-US" dirty="0" smtClean="0"/>
              <a:t>What does Thomas reveal about himself and Teresa?  Why does he do this?</a:t>
            </a:r>
          </a:p>
          <a:p>
            <a:pPr marL="457200" indent="-457200">
              <a:buAutoNum type="arabicPeriod" startAt="6"/>
            </a:pPr>
            <a:r>
              <a:rPr lang="en-US" dirty="0" smtClean="0"/>
              <a:t>Where must they go in order to escape, according to Thomas?  Why?  What will happen when they try it??  Why??</a:t>
            </a:r>
          </a:p>
          <a:p>
            <a:pPr marL="457200" indent="-457200">
              <a:buAutoNum type="arabicPeriod" startAt="6"/>
            </a:pPr>
            <a:r>
              <a:rPr lang="en-US" dirty="0" smtClean="0"/>
              <a:t>What does Thomas plan to do in order to save the others?  Why do you think he would do this?</a:t>
            </a:r>
            <a:endParaRPr lang="en-US" dirty="0"/>
          </a:p>
        </p:txBody>
      </p:sp>
      <p:sp>
        <p:nvSpPr>
          <p:cNvPr id="3" name="Title 2"/>
          <p:cNvSpPr>
            <a:spLocks noGrp="1"/>
          </p:cNvSpPr>
          <p:nvPr>
            <p:ph type="title"/>
          </p:nvPr>
        </p:nvSpPr>
        <p:spPr/>
        <p:txBody>
          <a:bodyPr/>
          <a:lstStyle/>
          <a:p>
            <a:r>
              <a:rPr lang="en-US" sz="4400" dirty="0" smtClean="0"/>
              <a:t>Questions Chapters 45-51</a:t>
            </a:r>
            <a:endParaRPr lang="en-US" sz="4400" dirty="0"/>
          </a:p>
        </p:txBody>
      </p:sp>
    </p:spTree>
    <p:extLst>
      <p:ext uri="{BB962C8B-B14F-4D97-AF65-F5344CB8AC3E}">
        <p14:creationId xmlns:p14="http://schemas.microsoft.com/office/powerpoint/2010/main" xmlns="" val="2671982251"/>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Challenge #</a:t>
            </a:r>
            <a:r>
              <a:rPr lang="en-US" dirty="0" smtClean="0"/>
              <a:t>7</a:t>
            </a:r>
            <a:r>
              <a:rPr lang="en-US" dirty="0"/>
              <a:t>	“The Maze Runner”</a:t>
            </a:r>
          </a:p>
          <a:p>
            <a:pPr marL="0" indent="0">
              <a:buNone/>
            </a:pPr>
            <a:endParaRPr lang="en-US" dirty="0"/>
          </a:p>
          <a:p>
            <a:r>
              <a:rPr lang="en-US" dirty="0"/>
              <a:t>The boys in this book were named after famous scientists like: Albert Einstein, Sir Isaac Newton, and Thomas Edison.  Create a double sided Biography Board (see layout example) of a character from the book on one side with the scientist they were named after on the other side.  Add photographs or drawings for both sides.  You can choose any character from the book, if the book doesn’t directly state the scientist a boy was named after, you can choose one.</a:t>
            </a:r>
          </a:p>
          <a:p>
            <a:endParaRPr lang="en-US" dirty="0"/>
          </a:p>
        </p:txBody>
      </p:sp>
      <p:sp>
        <p:nvSpPr>
          <p:cNvPr id="3" name="Title 2"/>
          <p:cNvSpPr>
            <a:spLocks noGrp="1"/>
          </p:cNvSpPr>
          <p:nvPr>
            <p:ph type="title"/>
          </p:nvPr>
        </p:nvSpPr>
        <p:spPr/>
        <p:txBody>
          <a:bodyPr/>
          <a:lstStyle/>
          <a:p>
            <a:r>
              <a:rPr lang="en-US" dirty="0"/>
              <a:t>Challenge #7</a:t>
            </a:r>
          </a:p>
        </p:txBody>
      </p:sp>
    </p:spTree>
    <p:extLst>
      <p:ext uri="{BB962C8B-B14F-4D97-AF65-F5344CB8AC3E}">
        <p14:creationId xmlns:p14="http://schemas.microsoft.com/office/powerpoint/2010/main" xmlns="" val="1594084612"/>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0" indent="-457200">
              <a:buAutoNum type="arabicPeriod"/>
            </a:pPr>
            <a:r>
              <a:rPr lang="en-US" dirty="0" smtClean="0"/>
              <a:t>Why was Thomas feeling so responsible for everything that was happening?  Do you think he should feel this way?  Why or why not?</a:t>
            </a:r>
          </a:p>
          <a:p>
            <a:pPr marL="457200" indent="-457200">
              <a:buAutoNum type="arabicPeriod"/>
            </a:pPr>
            <a:r>
              <a:rPr lang="en-US" dirty="0" smtClean="0"/>
              <a:t>What was the “best case scenario” for their plan, in Thomas’ opinion?  Do you agree with him?  Why or why not?</a:t>
            </a:r>
          </a:p>
          <a:p>
            <a:pPr marL="457200" indent="-457200">
              <a:buAutoNum type="arabicPeriod"/>
            </a:pPr>
            <a:r>
              <a:rPr lang="en-US" dirty="0" smtClean="0"/>
              <a:t>Why did Newt tell Thomas to “lay low”?  How did they prepare for their plan?</a:t>
            </a:r>
          </a:p>
          <a:p>
            <a:pPr marL="457200" indent="-457200">
              <a:buAutoNum type="arabicPeriod"/>
            </a:pPr>
            <a:r>
              <a:rPr lang="en-US" dirty="0" smtClean="0"/>
              <a:t>Why did Thomas an Teresa need to be the ones who tried to punch in the code?</a:t>
            </a:r>
          </a:p>
          <a:p>
            <a:pPr marL="0" indent="0">
              <a:buNone/>
            </a:pPr>
            <a:endParaRPr lang="en-US" dirty="0"/>
          </a:p>
        </p:txBody>
      </p:sp>
      <p:sp>
        <p:nvSpPr>
          <p:cNvPr id="3" name="Title 2"/>
          <p:cNvSpPr>
            <a:spLocks noGrp="1"/>
          </p:cNvSpPr>
          <p:nvPr>
            <p:ph type="title"/>
          </p:nvPr>
        </p:nvSpPr>
        <p:spPr/>
        <p:txBody>
          <a:bodyPr/>
          <a:lstStyle/>
          <a:p>
            <a:r>
              <a:rPr lang="en-US" dirty="0" smtClean="0"/>
              <a:t>Questions Chapter 52-55</a:t>
            </a:r>
            <a:endParaRPr lang="en-US" dirty="0"/>
          </a:p>
        </p:txBody>
      </p:sp>
    </p:spTree>
    <p:extLst>
      <p:ext uri="{BB962C8B-B14F-4D97-AF65-F5344CB8AC3E}">
        <p14:creationId xmlns:p14="http://schemas.microsoft.com/office/powerpoint/2010/main" xmlns="" val="1951715429"/>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AutoNum type="arabicPeriod" startAt="5"/>
            </a:pPr>
            <a:r>
              <a:rPr lang="en-US" dirty="0" smtClean="0"/>
              <a:t>Why did Thomas feel uneasy about </a:t>
            </a:r>
            <a:r>
              <a:rPr lang="en-US" dirty="0" err="1" smtClean="0"/>
              <a:t>Alby</a:t>
            </a:r>
            <a:r>
              <a:rPr lang="en-US" dirty="0" smtClean="0"/>
              <a:t> in Chapter 54?</a:t>
            </a:r>
          </a:p>
          <a:p>
            <a:pPr marL="457200" indent="-457200">
              <a:buAutoNum type="arabicPeriod" startAt="5"/>
            </a:pPr>
            <a:r>
              <a:rPr lang="en-US" dirty="0" smtClean="0"/>
              <a:t>Why did Newt say they were. “being treated like mice? (p. 328)  Give specific connections to the story?</a:t>
            </a:r>
          </a:p>
          <a:p>
            <a:pPr marL="457200" indent="-457200">
              <a:buAutoNum type="arabicPeriod" startAt="5"/>
            </a:pPr>
            <a:r>
              <a:rPr lang="en-US" dirty="0" smtClean="0"/>
              <a:t>What did they discover as they got near the Cliff in Chapter 55?</a:t>
            </a:r>
          </a:p>
          <a:p>
            <a:pPr marL="457200" indent="-457200">
              <a:buAutoNum type="arabicPeriod" startAt="5"/>
            </a:pPr>
            <a:r>
              <a:rPr lang="en-US" dirty="0" smtClean="0"/>
              <a:t>What did </a:t>
            </a:r>
            <a:r>
              <a:rPr lang="en-US" dirty="0" err="1" smtClean="0"/>
              <a:t>Alby</a:t>
            </a:r>
            <a:r>
              <a:rPr lang="en-US" dirty="0" smtClean="0"/>
              <a:t> do?  Why?  What did Newt tell the other </a:t>
            </a:r>
            <a:r>
              <a:rPr lang="en-US" dirty="0" err="1" smtClean="0"/>
              <a:t>Gladers</a:t>
            </a:r>
            <a:r>
              <a:rPr lang="en-US" dirty="0" smtClean="0"/>
              <a:t> their job was not?  Why??</a:t>
            </a:r>
            <a:endParaRPr lang="en-US" dirty="0"/>
          </a:p>
        </p:txBody>
      </p:sp>
      <p:sp>
        <p:nvSpPr>
          <p:cNvPr id="3" name="Title 2"/>
          <p:cNvSpPr>
            <a:spLocks noGrp="1"/>
          </p:cNvSpPr>
          <p:nvPr>
            <p:ph type="title"/>
          </p:nvPr>
        </p:nvSpPr>
        <p:spPr/>
        <p:txBody>
          <a:bodyPr/>
          <a:lstStyle/>
          <a:p>
            <a:r>
              <a:rPr lang="en-US" dirty="0" smtClean="0"/>
              <a:t>Questions Chapter 52-55</a:t>
            </a:r>
            <a:endParaRPr lang="en-US" dirty="0"/>
          </a:p>
        </p:txBody>
      </p:sp>
    </p:spTree>
    <p:extLst>
      <p:ext uri="{BB962C8B-B14F-4D97-AF65-F5344CB8AC3E}">
        <p14:creationId xmlns:p14="http://schemas.microsoft.com/office/powerpoint/2010/main" xmlns="" val="2374248647"/>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Challenge #1	</a:t>
            </a:r>
            <a:r>
              <a:rPr lang="en-US" dirty="0" smtClean="0"/>
              <a:t>  </a:t>
            </a:r>
            <a:r>
              <a:rPr lang="en-US" dirty="0"/>
              <a:t>			</a:t>
            </a:r>
            <a:r>
              <a:rPr lang="en-US" dirty="0" smtClean="0"/>
              <a:t>“</a:t>
            </a:r>
            <a:r>
              <a:rPr lang="en-US" dirty="0"/>
              <a:t>The Maze Runner”</a:t>
            </a:r>
          </a:p>
          <a:p>
            <a:pPr marL="0" indent="0">
              <a:buNone/>
            </a:pPr>
            <a:r>
              <a:rPr lang="en-US" dirty="0" smtClean="0"/>
              <a:t>Create </a:t>
            </a:r>
            <a:r>
              <a:rPr lang="en-US" dirty="0"/>
              <a:t>a detailed and labeled map of the Glade and the Maze.  Use context clues from the book as well as inferences from the story in order to help you make this map.  Chapters 1-4 should be especially helpful to you as you work on this project.  Your map should be colored in.  This will be a work in progress as you read the book and find out more information.</a:t>
            </a:r>
          </a:p>
          <a:p>
            <a:endParaRPr lang="en-US" dirty="0"/>
          </a:p>
        </p:txBody>
      </p:sp>
      <p:sp>
        <p:nvSpPr>
          <p:cNvPr id="3" name="Title 2"/>
          <p:cNvSpPr>
            <a:spLocks noGrp="1"/>
          </p:cNvSpPr>
          <p:nvPr>
            <p:ph type="title"/>
          </p:nvPr>
        </p:nvSpPr>
        <p:spPr/>
        <p:txBody>
          <a:bodyPr/>
          <a:lstStyle/>
          <a:p>
            <a:r>
              <a:rPr lang="en-US" sz="4800" dirty="0" smtClean="0"/>
              <a:t>Challenge #1  Chapter 1-4</a:t>
            </a:r>
            <a:endParaRPr lang="en-US" sz="4800" dirty="0"/>
          </a:p>
        </p:txBody>
      </p:sp>
    </p:spTree>
    <p:extLst>
      <p:ext uri="{BB962C8B-B14F-4D97-AF65-F5344CB8AC3E}">
        <p14:creationId xmlns:p14="http://schemas.microsoft.com/office/powerpoint/2010/main" xmlns="" val="2165690032"/>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a:p>
            <a:r>
              <a:rPr lang="en-US" dirty="0" smtClean="0"/>
              <a:t>Challenge #8</a:t>
            </a:r>
            <a:r>
              <a:rPr lang="en-US" dirty="0"/>
              <a:t>			“The Maze Runner</a:t>
            </a:r>
            <a:r>
              <a:rPr lang="en-US" dirty="0" smtClean="0"/>
              <a:t>”</a:t>
            </a:r>
            <a:endParaRPr lang="en-US" dirty="0"/>
          </a:p>
          <a:p>
            <a:r>
              <a:rPr lang="en-US" dirty="0"/>
              <a:t>Design your own WICKED logo for the company that is responsible for the Maze and sending the boys to the Glade.  Be sure to embed their mission statement: to serve and preserve humanity, no matter the cost, into the logo design.</a:t>
            </a:r>
          </a:p>
          <a:p>
            <a:endParaRPr lang="en-US" dirty="0"/>
          </a:p>
        </p:txBody>
      </p:sp>
      <p:sp>
        <p:nvSpPr>
          <p:cNvPr id="3" name="Title 2"/>
          <p:cNvSpPr>
            <a:spLocks noGrp="1"/>
          </p:cNvSpPr>
          <p:nvPr>
            <p:ph type="title"/>
          </p:nvPr>
        </p:nvSpPr>
        <p:spPr/>
        <p:txBody>
          <a:bodyPr/>
          <a:lstStyle/>
          <a:p>
            <a:r>
              <a:rPr lang="en-US" dirty="0"/>
              <a:t/>
            </a:r>
            <a:br>
              <a:rPr lang="en-US" dirty="0"/>
            </a:br>
            <a:r>
              <a:rPr lang="en-US" dirty="0"/>
              <a:t>Challenge #8</a:t>
            </a:r>
          </a:p>
        </p:txBody>
      </p:sp>
    </p:spTree>
    <p:extLst>
      <p:ext uri="{BB962C8B-B14F-4D97-AF65-F5344CB8AC3E}">
        <p14:creationId xmlns:p14="http://schemas.microsoft.com/office/powerpoint/2010/main" xmlns="" val="163435360"/>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0" indent="-457200">
              <a:buAutoNum type="arabicPeriod" startAt="5"/>
            </a:pPr>
            <a:r>
              <a:rPr lang="en-US" dirty="0" smtClean="0"/>
              <a:t>Why did Thomas say, “The anticipation of the fighting was almost worst than the fear of it? (Page 336)  What did he mean by this?</a:t>
            </a:r>
          </a:p>
          <a:p>
            <a:pPr marL="457200" indent="-457200">
              <a:buAutoNum type="arabicPeriod" startAt="5"/>
            </a:pPr>
            <a:r>
              <a:rPr lang="en-US" dirty="0" smtClean="0"/>
              <a:t>What did the Grievers do when Thomas, Teresa, and Chuck ran for the hole?  Why??</a:t>
            </a:r>
          </a:p>
          <a:p>
            <a:pPr marL="457200" indent="-457200">
              <a:buAutoNum type="arabicPeriod" startAt="5"/>
            </a:pPr>
            <a:r>
              <a:rPr lang="en-US" dirty="0" smtClean="0"/>
              <a:t>How did Thomas “kill”  the Griever?  How did he react to this feat?  Why??</a:t>
            </a:r>
          </a:p>
          <a:p>
            <a:pPr marL="457200" indent="-457200">
              <a:buAutoNum type="arabicPeriod" startAt="5"/>
            </a:pPr>
            <a:r>
              <a:rPr lang="en-US" dirty="0" smtClean="0"/>
              <a:t>What happened when </a:t>
            </a:r>
            <a:r>
              <a:rPr lang="en-US" dirty="0" err="1" smtClean="0"/>
              <a:t>Tersa</a:t>
            </a:r>
            <a:r>
              <a:rPr lang="en-US" dirty="0" smtClean="0"/>
              <a:t> tried to type in the last word “PUSH”?  What were they supposed to do instead?</a:t>
            </a:r>
            <a:endParaRPr lang="en-US" dirty="0"/>
          </a:p>
        </p:txBody>
      </p:sp>
      <p:sp>
        <p:nvSpPr>
          <p:cNvPr id="3" name="Title 2"/>
          <p:cNvSpPr>
            <a:spLocks noGrp="1"/>
          </p:cNvSpPr>
          <p:nvPr>
            <p:ph type="title"/>
          </p:nvPr>
        </p:nvSpPr>
        <p:spPr/>
        <p:txBody>
          <a:bodyPr/>
          <a:lstStyle/>
          <a:p>
            <a:r>
              <a:rPr lang="en-US" sz="4800" dirty="0" smtClean="0"/>
              <a:t>Questions Chapters 56-59</a:t>
            </a:r>
            <a:endParaRPr lang="en-US" sz="4800" dirty="0"/>
          </a:p>
        </p:txBody>
      </p:sp>
    </p:spTree>
    <p:extLst>
      <p:ext uri="{BB962C8B-B14F-4D97-AF65-F5344CB8AC3E}">
        <p14:creationId xmlns:p14="http://schemas.microsoft.com/office/powerpoint/2010/main" xmlns="" val="1314825306"/>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1.) What do you think the woman in the white shirt will say to the boys?  How do you think the boys and Teresa will react?  Explain why you think they will react in that way. (pg. 353) </a:t>
            </a:r>
            <a:br>
              <a:rPr lang="en-US" dirty="0"/>
            </a:br>
            <a:endParaRPr lang="en-US" dirty="0"/>
          </a:p>
          <a:p>
            <a:r>
              <a:rPr lang="en-US" dirty="0"/>
              <a:t>2.) There ends up being a twist with who the boy in the hooded sweatshirt is.  What do you think that boy will do?  Explain why your prediction makes sense. (pg. 355)</a:t>
            </a:r>
          </a:p>
          <a:p>
            <a:pPr marL="0" indent="0">
              <a:buNone/>
            </a:pPr>
            <a:r>
              <a:rPr lang="en-US" dirty="0"/>
              <a:t> </a:t>
            </a:r>
          </a:p>
          <a:p>
            <a:r>
              <a:rPr lang="en-US" dirty="0"/>
              <a:t>3.) What causes Thomas to cry at the end of chapter 59?  Why does he have that reaction?</a:t>
            </a:r>
            <a:br>
              <a:rPr lang="en-US" dirty="0"/>
            </a:br>
            <a:r>
              <a:rPr lang="en-US" dirty="0"/>
              <a:t>(pg. 358)</a:t>
            </a:r>
          </a:p>
          <a:p>
            <a:pPr marL="0" indent="0">
              <a:buNone/>
            </a:pPr>
            <a:r>
              <a:rPr lang="en-US" dirty="0"/>
              <a:t> </a:t>
            </a:r>
          </a:p>
          <a:p>
            <a:pPr marL="457200" indent="-457200">
              <a:buAutoNum type="arabicPeriod" startAt="5"/>
            </a:pPr>
            <a:endParaRPr lang="en-US" dirty="0"/>
          </a:p>
        </p:txBody>
      </p:sp>
      <p:sp>
        <p:nvSpPr>
          <p:cNvPr id="3" name="Title 2"/>
          <p:cNvSpPr>
            <a:spLocks noGrp="1"/>
          </p:cNvSpPr>
          <p:nvPr>
            <p:ph type="title"/>
          </p:nvPr>
        </p:nvSpPr>
        <p:spPr/>
        <p:txBody>
          <a:bodyPr/>
          <a:lstStyle/>
          <a:p>
            <a:r>
              <a:rPr lang="en-US" sz="4800" dirty="0" smtClean="0"/>
              <a:t>Questions Chapters 60-62</a:t>
            </a:r>
            <a:endParaRPr lang="en-US" sz="4800" dirty="0"/>
          </a:p>
        </p:txBody>
      </p:sp>
    </p:spTree>
    <p:extLst>
      <p:ext uri="{BB962C8B-B14F-4D97-AF65-F5344CB8AC3E}">
        <p14:creationId xmlns:p14="http://schemas.microsoft.com/office/powerpoint/2010/main" xmlns="" val="3073983153"/>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1.) What do you think the woman in the white shirt will say to the boys?  How do you think the boys and Teresa will react?  Explain why you think they will react in that way. (pg. 353) </a:t>
            </a:r>
            <a:br>
              <a:rPr lang="en-US" dirty="0"/>
            </a:br>
            <a:endParaRPr lang="en-US" dirty="0"/>
          </a:p>
          <a:p>
            <a:r>
              <a:rPr lang="en-US" dirty="0"/>
              <a:t>2.) There ends up being a twist with who the boy in the hooded sweatshirt is.  What do you think that boy will do?  Explain why your prediction makes sense. (pg. 355)</a:t>
            </a:r>
          </a:p>
          <a:p>
            <a:pPr marL="0" indent="0">
              <a:buNone/>
            </a:pPr>
            <a:r>
              <a:rPr lang="en-US" dirty="0"/>
              <a:t> </a:t>
            </a:r>
          </a:p>
          <a:p>
            <a:r>
              <a:rPr lang="en-US" dirty="0"/>
              <a:t>3.) What causes Thomas to cry at the end of chapter 59?  Why does he have that reaction?</a:t>
            </a:r>
            <a:br>
              <a:rPr lang="en-US" dirty="0"/>
            </a:br>
            <a:r>
              <a:rPr lang="en-US" dirty="0"/>
              <a:t>(pg. 358)</a:t>
            </a:r>
          </a:p>
          <a:p>
            <a:pPr marL="0" indent="0">
              <a:buNone/>
            </a:pPr>
            <a:r>
              <a:rPr lang="en-US" dirty="0"/>
              <a:t> </a:t>
            </a:r>
          </a:p>
          <a:p>
            <a:pPr marL="457200" indent="-457200">
              <a:buAutoNum type="arabicPeriod" startAt="5"/>
            </a:pPr>
            <a:endParaRPr lang="en-US" dirty="0"/>
          </a:p>
        </p:txBody>
      </p:sp>
      <p:sp>
        <p:nvSpPr>
          <p:cNvPr id="3" name="Title 2"/>
          <p:cNvSpPr>
            <a:spLocks noGrp="1"/>
          </p:cNvSpPr>
          <p:nvPr>
            <p:ph type="title"/>
          </p:nvPr>
        </p:nvSpPr>
        <p:spPr/>
        <p:txBody>
          <a:bodyPr/>
          <a:lstStyle/>
          <a:p>
            <a:r>
              <a:rPr lang="en-US" sz="4800" dirty="0" smtClean="0"/>
              <a:t>Questions Chapters 60-62</a:t>
            </a:r>
            <a:endParaRPr lang="en-US" sz="4800" dirty="0"/>
          </a:p>
        </p:txBody>
      </p:sp>
    </p:spTree>
    <p:extLst>
      <p:ext uri="{BB962C8B-B14F-4D97-AF65-F5344CB8AC3E}">
        <p14:creationId xmlns:p14="http://schemas.microsoft.com/office/powerpoint/2010/main" xmlns="" val="1737198017"/>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3.) What causes Thomas to cry at the end of chapter 59?  Why does he have that reaction?</a:t>
            </a:r>
            <a:br>
              <a:rPr lang="en-US" dirty="0"/>
            </a:br>
            <a:r>
              <a:rPr lang="en-US" dirty="0"/>
              <a:t>(pg. 358)</a:t>
            </a:r>
          </a:p>
          <a:p>
            <a:endParaRPr lang="en-US" dirty="0"/>
          </a:p>
          <a:p>
            <a:r>
              <a:rPr lang="en-US" dirty="0" smtClean="0"/>
              <a:t>4</a:t>
            </a:r>
            <a:r>
              <a:rPr lang="en-US" dirty="0"/>
              <a:t>.) People come bursting through the doors and tell the boys to run like their lives depend upon it.  Who do you think the people are?  Why do you think they are there? (pg. 361)</a:t>
            </a:r>
          </a:p>
          <a:p>
            <a:r>
              <a:rPr lang="en-US" dirty="0" smtClean="0"/>
              <a:t>5</a:t>
            </a:r>
            <a:r>
              <a:rPr lang="en-US" dirty="0"/>
              <a:t>.) Describe the “hideous woman” that Thomas encounters as he is about to make it to the door.  Provide at least one specific quality – besides being “hideous” that describes her. (pg. 362-364)</a:t>
            </a:r>
          </a:p>
          <a:p>
            <a:pPr marL="457200" indent="-457200">
              <a:buAutoNum type="arabicPeriod" startAt="5"/>
            </a:pPr>
            <a:endParaRPr lang="en-US" dirty="0"/>
          </a:p>
        </p:txBody>
      </p:sp>
      <p:sp>
        <p:nvSpPr>
          <p:cNvPr id="3" name="Title 2"/>
          <p:cNvSpPr>
            <a:spLocks noGrp="1"/>
          </p:cNvSpPr>
          <p:nvPr>
            <p:ph type="title"/>
          </p:nvPr>
        </p:nvSpPr>
        <p:spPr/>
        <p:txBody>
          <a:bodyPr/>
          <a:lstStyle/>
          <a:p>
            <a:r>
              <a:rPr lang="en-US" sz="4800" dirty="0" smtClean="0"/>
              <a:t>Questions Chapters 60-62</a:t>
            </a:r>
            <a:endParaRPr lang="en-US" sz="4800" dirty="0"/>
          </a:p>
        </p:txBody>
      </p:sp>
    </p:spTree>
    <p:extLst>
      <p:ext uri="{BB962C8B-B14F-4D97-AF65-F5344CB8AC3E}">
        <p14:creationId xmlns:p14="http://schemas.microsoft.com/office/powerpoint/2010/main" xmlns="" val="3091330731"/>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Challenge #9									“The Maze Runner”</a:t>
            </a:r>
          </a:p>
          <a:p>
            <a:r>
              <a:rPr lang="en-US" dirty="0"/>
              <a:t> </a:t>
            </a:r>
          </a:p>
          <a:p>
            <a:r>
              <a:rPr lang="en-US" dirty="0"/>
              <a:t>Which character are you most like from the book?  Write your choice and give reasons for why you chose this person as most similar to yourself.  Once this is done, go to this website: </a:t>
            </a:r>
            <a:r>
              <a:rPr lang="en-US" u="sng" dirty="0">
                <a:hlinkClick r:id="rId3"/>
              </a:rPr>
              <a:t>http://www.proprofs.com/quiz-school/story.php?title=which-maze-runner-character-are-you</a:t>
            </a:r>
            <a:r>
              <a:rPr lang="en-US" dirty="0"/>
              <a:t> </a:t>
            </a:r>
          </a:p>
          <a:p>
            <a:r>
              <a:rPr lang="en-US" dirty="0"/>
              <a:t>Take the five question quiz and write who the computer says you are most like and why.  Then, explain whether or not you agree with the computer’s assessment!</a:t>
            </a:r>
          </a:p>
          <a:p>
            <a:endParaRPr lang="en-US" dirty="0"/>
          </a:p>
        </p:txBody>
      </p:sp>
      <p:sp>
        <p:nvSpPr>
          <p:cNvPr id="3" name="Title 2"/>
          <p:cNvSpPr>
            <a:spLocks noGrp="1"/>
          </p:cNvSpPr>
          <p:nvPr>
            <p:ph type="title"/>
          </p:nvPr>
        </p:nvSpPr>
        <p:spPr/>
        <p:txBody>
          <a:bodyPr/>
          <a:lstStyle/>
          <a:p>
            <a:r>
              <a:rPr lang="en-US" dirty="0" smtClean="0"/>
              <a:t>Challenge #9</a:t>
            </a:r>
            <a:endParaRPr lang="en-US" dirty="0"/>
          </a:p>
        </p:txBody>
      </p:sp>
    </p:spTree>
    <p:extLst>
      <p:ext uri="{BB962C8B-B14F-4D97-AF65-F5344CB8AC3E}">
        <p14:creationId xmlns:p14="http://schemas.microsoft.com/office/powerpoint/2010/main" xmlns="" val="2124401477"/>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4"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Challenge #10									“The Maze Runner”</a:t>
            </a:r>
          </a:p>
          <a:p>
            <a:r>
              <a:rPr lang="en-US" dirty="0"/>
              <a:t> </a:t>
            </a:r>
          </a:p>
          <a:p>
            <a:r>
              <a:rPr lang="en-US" dirty="0"/>
              <a:t>Research solar flares and write a mini-report on the results of this research.  Consider the following questions in your research:  What are they?  What damage can and have they caused?  How can we protect ourselves against them?  What causes them?  Why are they dangerous?</a:t>
            </a:r>
          </a:p>
          <a:p>
            <a:endParaRPr lang="en-US" dirty="0"/>
          </a:p>
        </p:txBody>
      </p:sp>
      <p:sp>
        <p:nvSpPr>
          <p:cNvPr id="3" name="Title 2"/>
          <p:cNvSpPr>
            <a:spLocks noGrp="1"/>
          </p:cNvSpPr>
          <p:nvPr>
            <p:ph type="title"/>
          </p:nvPr>
        </p:nvSpPr>
        <p:spPr/>
        <p:txBody>
          <a:bodyPr/>
          <a:lstStyle/>
          <a:p>
            <a:r>
              <a:rPr lang="en-US" dirty="0"/>
              <a:t>Challenge #10</a:t>
            </a:r>
          </a:p>
        </p:txBody>
      </p:sp>
    </p:spTree>
    <p:extLst>
      <p:ext uri="{BB962C8B-B14F-4D97-AF65-F5344CB8AC3E}">
        <p14:creationId xmlns:p14="http://schemas.microsoft.com/office/powerpoint/2010/main" xmlns="" val="1792760162"/>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Challenge #11									“The Maze Runner”</a:t>
            </a:r>
          </a:p>
          <a:p>
            <a:r>
              <a:rPr lang="en-US" dirty="0"/>
              <a:t> </a:t>
            </a:r>
          </a:p>
          <a:p>
            <a:r>
              <a:rPr lang="en-US" dirty="0"/>
              <a:t>Create a set of trading cards for the characters, items, locations, etc. in this book.  You are free to include any information you wish on each card, but be sure the information you include is factual to the book.  Your cards should have an illustration, background information, connections to the story and to other people, items, and/or locations within the story.  You should also develop some way of color-coding your cards into different categories of your choice.  You should make at least 15 cards.</a:t>
            </a:r>
          </a:p>
          <a:p>
            <a:endParaRPr lang="en-US" dirty="0"/>
          </a:p>
        </p:txBody>
      </p:sp>
      <p:sp>
        <p:nvSpPr>
          <p:cNvPr id="3" name="Title 2"/>
          <p:cNvSpPr>
            <a:spLocks noGrp="1"/>
          </p:cNvSpPr>
          <p:nvPr>
            <p:ph type="title"/>
          </p:nvPr>
        </p:nvSpPr>
        <p:spPr/>
        <p:txBody>
          <a:bodyPr/>
          <a:lstStyle/>
          <a:p>
            <a:r>
              <a:rPr lang="en-US" dirty="0"/>
              <a:t>Challenge #11</a:t>
            </a:r>
          </a:p>
        </p:txBody>
      </p:sp>
    </p:spTree>
    <p:extLst>
      <p:ext uri="{BB962C8B-B14F-4D97-AF65-F5344CB8AC3E}">
        <p14:creationId xmlns:p14="http://schemas.microsoft.com/office/powerpoint/2010/main" xmlns="" val="1640327543"/>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1. “What about the others?” Teresa said with a nod toward the Griever Hole. Thomas felt his elation </a:t>
            </a:r>
            <a:r>
              <a:rPr lang="en-US" b="1" dirty="0"/>
              <a:t>wither</a:t>
            </a:r>
            <a:r>
              <a:rPr lang="en-US" dirty="0"/>
              <a:t>, and he stepped back and turned toward the Hole. </a:t>
            </a:r>
          </a:p>
          <a:p>
            <a:r>
              <a:rPr lang="en-US" dirty="0"/>
              <a:t>2. Angry, starving, sinister </a:t>
            </a:r>
            <a:r>
              <a:rPr lang="en-US" b="1" dirty="0"/>
              <a:t>apparitions</a:t>
            </a:r>
            <a:r>
              <a:rPr lang="en-US" dirty="0"/>
              <a:t> of people who’d never been happy when alive, much less dead. </a:t>
            </a:r>
          </a:p>
          <a:p>
            <a:r>
              <a:rPr lang="en-US" dirty="0"/>
              <a:t>3. Angry, starving, </a:t>
            </a:r>
            <a:r>
              <a:rPr lang="en-US" b="1" dirty="0"/>
              <a:t>sinister</a:t>
            </a:r>
            <a:r>
              <a:rPr lang="en-US" dirty="0"/>
              <a:t> apparitions of people who’d never been happy when alive, much less dead. </a:t>
            </a:r>
          </a:p>
          <a:p>
            <a:r>
              <a:rPr lang="en-US" dirty="0"/>
              <a:t>4. And not just her looks, but the way she walked, her </a:t>
            </a:r>
            <a:r>
              <a:rPr lang="en-US" b="1" dirty="0"/>
              <a:t>mannerisms</a:t>
            </a:r>
            <a:r>
              <a:rPr lang="en-US" dirty="0"/>
              <a:t> – stiff, without of a hint of joy. </a:t>
            </a:r>
          </a:p>
          <a:p>
            <a:endParaRPr lang="en-US" dirty="0"/>
          </a:p>
        </p:txBody>
      </p:sp>
      <p:sp>
        <p:nvSpPr>
          <p:cNvPr id="3" name="Title 2"/>
          <p:cNvSpPr>
            <a:spLocks noGrp="1"/>
          </p:cNvSpPr>
          <p:nvPr>
            <p:ph type="title"/>
          </p:nvPr>
        </p:nvSpPr>
        <p:spPr/>
        <p:txBody>
          <a:bodyPr/>
          <a:lstStyle/>
          <a:p>
            <a:r>
              <a:rPr lang="en-US" sz="3600" b="1" i="1" dirty="0"/>
              <a:t>The Maze Runner</a:t>
            </a:r>
            <a:r>
              <a:rPr lang="en-US" sz="3600" dirty="0"/>
              <a:t/>
            </a:r>
            <a:br>
              <a:rPr lang="en-US" sz="3600" dirty="0"/>
            </a:br>
            <a:r>
              <a:rPr lang="en-US" sz="3600" b="1" dirty="0" smtClean="0"/>
              <a:t>Chapter </a:t>
            </a:r>
            <a:r>
              <a:rPr lang="en-US" sz="3600" b="1" dirty="0"/>
              <a:t>57 – Epilogue Vocabulary</a:t>
            </a:r>
            <a:r>
              <a:rPr lang="en-US" sz="4000" dirty="0"/>
              <a:t/>
            </a:r>
            <a:br>
              <a:rPr lang="en-US" sz="4000" dirty="0"/>
            </a:br>
            <a:endParaRPr lang="en-US" sz="4000" dirty="0"/>
          </a:p>
        </p:txBody>
      </p:sp>
    </p:spTree>
    <p:extLst>
      <p:ext uri="{BB962C8B-B14F-4D97-AF65-F5344CB8AC3E}">
        <p14:creationId xmlns:p14="http://schemas.microsoft.com/office/powerpoint/2010/main" xmlns="" val="448450753"/>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5. And his limp body, to which Thomas still clung, seemed a cold </a:t>
            </a:r>
            <a:r>
              <a:rPr lang="en-US" b="1" dirty="0"/>
              <a:t>talisman</a:t>
            </a:r>
            <a:r>
              <a:rPr lang="en-US" dirty="0"/>
              <a:t> – that not only would those dreams of a hopeful future never come to pass, but that life had never been that way in the first </a:t>
            </a:r>
            <a:r>
              <a:rPr lang="en-US" dirty="0" smtClean="0"/>
              <a:t>place.</a:t>
            </a:r>
            <a:r>
              <a:rPr lang="en-US" dirty="0"/>
              <a:t> </a:t>
            </a:r>
          </a:p>
          <a:p>
            <a:r>
              <a:rPr lang="en-US" dirty="0"/>
              <a:t>6. “All things happen for a purpose,” she said, any sign of </a:t>
            </a:r>
            <a:r>
              <a:rPr lang="en-US" b="1" dirty="0"/>
              <a:t>malice</a:t>
            </a:r>
            <a:r>
              <a:rPr lang="en-US" dirty="0"/>
              <a:t> now gone from her voice. </a:t>
            </a:r>
            <a:endParaRPr lang="en-US" dirty="0" smtClean="0"/>
          </a:p>
          <a:p>
            <a:r>
              <a:rPr lang="en-US" dirty="0"/>
              <a:t>7. </a:t>
            </a:r>
            <a:r>
              <a:rPr lang="en-US" b="1" dirty="0"/>
              <a:t>Catalysts</a:t>
            </a:r>
            <a:r>
              <a:rPr lang="en-US" dirty="0"/>
              <a:t> to study your reactions, your brain waves, your </a:t>
            </a:r>
            <a:r>
              <a:rPr lang="en-US" dirty="0" smtClean="0"/>
              <a:t>thoughts</a:t>
            </a:r>
          </a:p>
          <a:p>
            <a:r>
              <a:rPr lang="en-US" dirty="0"/>
              <a:t>8. Their bus–driving leader left the </a:t>
            </a:r>
            <a:r>
              <a:rPr lang="en-US" dirty="0" err="1"/>
              <a:t>Gladers</a:t>
            </a:r>
            <a:r>
              <a:rPr lang="en-US" dirty="0"/>
              <a:t> in the hands of a small staff – nine or ten men and women dressed in pressed black pants and white shirts, their hair </a:t>
            </a:r>
            <a:r>
              <a:rPr lang="en-US" b="1" dirty="0"/>
              <a:t>immaculate</a:t>
            </a:r>
            <a:r>
              <a:rPr lang="en-US" dirty="0"/>
              <a:t>, their faces and hands clean. </a:t>
            </a:r>
          </a:p>
          <a:p>
            <a:r>
              <a:rPr lang="en-US" dirty="0"/>
              <a:t>9. He couldn’t believe how </a:t>
            </a:r>
            <a:r>
              <a:rPr lang="en-US" b="1" dirty="0"/>
              <a:t>nonchalant</a:t>
            </a:r>
            <a:r>
              <a:rPr lang="en-US" dirty="0"/>
              <a:t> his voice sounded as he said it. </a:t>
            </a:r>
          </a:p>
          <a:p>
            <a:endParaRPr lang="en-US" dirty="0"/>
          </a:p>
        </p:txBody>
      </p:sp>
      <p:sp>
        <p:nvSpPr>
          <p:cNvPr id="3" name="Title 2"/>
          <p:cNvSpPr>
            <a:spLocks noGrp="1"/>
          </p:cNvSpPr>
          <p:nvPr>
            <p:ph type="title"/>
          </p:nvPr>
        </p:nvSpPr>
        <p:spPr/>
        <p:txBody>
          <a:bodyPr/>
          <a:lstStyle/>
          <a:p>
            <a:r>
              <a:rPr lang="en-US" sz="3600" b="1" i="1" dirty="0"/>
              <a:t>The Maze Runner</a:t>
            </a:r>
            <a:r>
              <a:rPr lang="en-US" sz="3600" dirty="0"/>
              <a:t/>
            </a:r>
            <a:br>
              <a:rPr lang="en-US" sz="3600" dirty="0"/>
            </a:br>
            <a:r>
              <a:rPr lang="en-US" sz="3600" dirty="0" smtClean="0"/>
              <a:t>C</a:t>
            </a:r>
            <a:r>
              <a:rPr lang="en-US" sz="3600" b="1" dirty="0" smtClean="0"/>
              <a:t>hapter </a:t>
            </a:r>
            <a:r>
              <a:rPr lang="en-US" sz="3600" b="1" dirty="0"/>
              <a:t>57 – Epilogue Vocabulary</a:t>
            </a:r>
            <a:r>
              <a:rPr lang="en-US" sz="4000" dirty="0"/>
              <a:t/>
            </a:r>
            <a:br>
              <a:rPr lang="en-US" sz="4000" dirty="0"/>
            </a:br>
            <a:endParaRPr lang="en-US" sz="4000" dirty="0"/>
          </a:p>
        </p:txBody>
      </p:sp>
    </p:spTree>
    <p:extLst>
      <p:ext uri="{BB962C8B-B14F-4D97-AF65-F5344CB8AC3E}">
        <p14:creationId xmlns:p14="http://schemas.microsoft.com/office/powerpoint/2010/main" xmlns="" val="702141295"/>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Challenge #</a:t>
            </a:r>
            <a:r>
              <a:rPr lang="en-US" dirty="0" smtClean="0"/>
              <a:t>2</a:t>
            </a:r>
            <a:r>
              <a:rPr lang="en-US" dirty="0"/>
              <a:t>	“The Maze Runner</a:t>
            </a:r>
            <a:r>
              <a:rPr lang="en-US" dirty="0" smtClean="0"/>
              <a:t>”</a:t>
            </a:r>
            <a:endParaRPr lang="en-US" dirty="0"/>
          </a:p>
          <a:p>
            <a:r>
              <a:rPr lang="en-US" dirty="0"/>
              <a:t>Create a detailed survival guide for the new Greenies that arrive in the Glade.  This should be written as if it were a handbook.  You can select what information you think should be included, but some ideas are: map and location of various places, rules, roles of the various people, where to sleep, eat, etc., any warnings about creatures, and language dictionary for commonly used terms.  Be creative and include some illustrations!</a:t>
            </a:r>
          </a:p>
          <a:p>
            <a:endParaRPr lang="en-US" dirty="0"/>
          </a:p>
        </p:txBody>
      </p:sp>
      <p:sp>
        <p:nvSpPr>
          <p:cNvPr id="3" name="Title 2"/>
          <p:cNvSpPr>
            <a:spLocks noGrp="1"/>
          </p:cNvSpPr>
          <p:nvPr>
            <p:ph type="title"/>
          </p:nvPr>
        </p:nvSpPr>
        <p:spPr/>
        <p:txBody>
          <a:bodyPr/>
          <a:lstStyle/>
          <a:p>
            <a:r>
              <a:rPr lang="en-US" sz="4800" dirty="0" smtClean="0"/>
              <a:t>Challenge #2 Chapter 1-4</a:t>
            </a:r>
            <a:endParaRPr lang="en-US" sz="4800" dirty="0"/>
          </a:p>
        </p:txBody>
      </p:sp>
    </p:spTree>
    <p:extLst>
      <p:ext uri="{BB962C8B-B14F-4D97-AF65-F5344CB8AC3E}">
        <p14:creationId xmlns:p14="http://schemas.microsoft.com/office/powerpoint/2010/main" xmlns="" val="844875395"/>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 </a:t>
            </a:r>
          </a:p>
          <a:p>
            <a:r>
              <a:rPr lang="en-US" dirty="0"/>
              <a:t>Challenge #12									“The Maze Runner”</a:t>
            </a:r>
          </a:p>
          <a:p>
            <a:r>
              <a:rPr lang="en-US" dirty="0"/>
              <a:t> </a:t>
            </a:r>
          </a:p>
          <a:p>
            <a:r>
              <a:rPr lang="en-US" dirty="0"/>
              <a:t>Design a board game to test fellow classmates comprehension of the book.  Think carefully about the look of the board and the rules for your game.  You may work on this challenge with a partner.  Be creative!  You may base your game off of an existing board game, like: “Maze </a:t>
            </a:r>
            <a:r>
              <a:rPr lang="en-US" dirty="0" err="1"/>
              <a:t>Runneropoly</a:t>
            </a:r>
            <a:r>
              <a:rPr lang="en-US" dirty="0"/>
              <a:t>”, or “Maze Runner Life”.</a:t>
            </a:r>
          </a:p>
          <a:p>
            <a:endParaRPr lang="en-US" dirty="0"/>
          </a:p>
        </p:txBody>
      </p:sp>
      <p:sp>
        <p:nvSpPr>
          <p:cNvPr id="3" name="Title 2"/>
          <p:cNvSpPr>
            <a:spLocks noGrp="1"/>
          </p:cNvSpPr>
          <p:nvPr>
            <p:ph type="title"/>
          </p:nvPr>
        </p:nvSpPr>
        <p:spPr/>
        <p:txBody>
          <a:bodyPr/>
          <a:lstStyle/>
          <a:p>
            <a:r>
              <a:rPr lang="en-US" dirty="0"/>
              <a:t>Challenge #12</a:t>
            </a:r>
          </a:p>
        </p:txBody>
      </p:sp>
    </p:spTree>
    <p:extLst>
      <p:ext uri="{BB962C8B-B14F-4D97-AF65-F5344CB8AC3E}">
        <p14:creationId xmlns:p14="http://schemas.microsoft.com/office/powerpoint/2010/main" xmlns="" val="3755699149"/>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362200"/>
            <a:ext cx="8305800" cy="1981200"/>
          </a:xfrm>
        </p:spPr>
        <p:txBody>
          <a:bodyPr>
            <a:normAutofit/>
          </a:bodyPr>
          <a:lstStyle/>
          <a:p>
            <a:r>
              <a:rPr lang="en-US" sz="2800" dirty="0"/>
              <a:t>. The lightless elevator swayed back and forth as it </a:t>
            </a:r>
            <a:r>
              <a:rPr lang="en-US" sz="2800" b="1" dirty="0"/>
              <a:t>ascended</a:t>
            </a:r>
            <a:r>
              <a:rPr lang="en-US" sz="2800" dirty="0"/>
              <a:t>, turning the boy’s stomach sour with nausea; a smell like burnt oil invaded his senses, making him feel worse</a:t>
            </a:r>
            <a:r>
              <a:rPr lang="en-US" sz="2800" dirty="0" smtClean="0"/>
              <a:t>.</a:t>
            </a:r>
          </a:p>
          <a:p>
            <a:pPr marL="0" indent="0">
              <a:buNone/>
            </a:pPr>
            <a:endParaRPr lang="en-US" sz="2800" dirty="0"/>
          </a:p>
          <a:p>
            <a:pPr marL="0" indent="0">
              <a:buNone/>
            </a:pPr>
            <a:endParaRPr lang="en-US" dirty="0"/>
          </a:p>
        </p:txBody>
      </p:sp>
      <p:sp>
        <p:nvSpPr>
          <p:cNvPr id="2" name="Title 1"/>
          <p:cNvSpPr>
            <a:spLocks noGrp="1"/>
          </p:cNvSpPr>
          <p:nvPr>
            <p:ph type="title"/>
          </p:nvPr>
        </p:nvSpPr>
        <p:spPr>
          <a:xfrm>
            <a:off x="457200" y="228600"/>
            <a:ext cx="8305800" cy="1935162"/>
          </a:xfrm>
        </p:spPr>
        <p:txBody>
          <a:bodyPr>
            <a:noAutofit/>
          </a:bodyPr>
          <a:lstStyle/>
          <a:p>
            <a:r>
              <a:rPr lang="en-US" sz="3200" b="1" dirty="0" smtClean="0"/>
              <a:t>Vocabulary   Chapters 1-4</a:t>
            </a:r>
            <a:br>
              <a:rPr lang="en-US" sz="3200" b="1" dirty="0" smtClean="0"/>
            </a:br>
            <a:r>
              <a:rPr lang="en-US" sz="3200" b="1" dirty="0" smtClean="0"/>
              <a:t>Read </a:t>
            </a:r>
            <a:r>
              <a:rPr lang="en-US" sz="3200" b="1" dirty="0"/>
              <a:t>each sentence and use context clues to figure out the meaning of the bold word. </a:t>
            </a:r>
            <a:endParaRPr lang="en-US" sz="3200" dirty="0"/>
          </a:p>
        </p:txBody>
      </p:sp>
    </p:spTree>
    <p:extLst>
      <p:ext uri="{BB962C8B-B14F-4D97-AF65-F5344CB8AC3E}">
        <p14:creationId xmlns:p14="http://schemas.microsoft.com/office/powerpoint/2010/main" xmlns="" val="592629746"/>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4" name="camera.wav"/>
          </p:stSnd>
        </p:sndAc>
      </p:transition>
    </mc:Choice>
    <mc:Fallback>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2. His mind functioned without flaw, trying to calculate his surroundings and </a:t>
            </a:r>
            <a:r>
              <a:rPr lang="en-US" b="1" dirty="0"/>
              <a:t>predicament</a:t>
            </a:r>
            <a:r>
              <a:rPr lang="en-US" dirty="0" smtClean="0"/>
              <a:t>.</a:t>
            </a:r>
          </a:p>
          <a:p>
            <a:r>
              <a:rPr lang="en-US" dirty="0" smtClean="0"/>
              <a:t>3</a:t>
            </a:r>
            <a:r>
              <a:rPr lang="en-US" dirty="0"/>
              <a:t>. It was as if his memory loss had stolen a chunk of his language – it was </a:t>
            </a:r>
            <a:r>
              <a:rPr lang="en-US" b="1" dirty="0"/>
              <a:t>disorienting.</a:t>
            </a:r>
            <a:r>
              <a:rPr lang="en-US" dirty="0"/>
              <a:t> </a:t>
            </a:r>
          </a:p>
          <a:p>
            <a:r>
              <a:rPr lang="en-US" dirty="0"/>
              <a:t>4. Different emotions battled for </a:t>
            </a:r>
            <a:r>
              <a:rPr lang="en-US" b="1" dirty="0"/>
              <a:t>dominance</a:t>
            </a:r>
            <a:r>
              <a:rPr lang="en-US" dirty="0"/>
              <a:t> in his mind and heart. Confusion. Curiosity. Panic. Fear. </a:t>
            </a:r>
          </a:p>
          <a:p>
            <a:r>
              <a:rPr lang="en-US" dirty="0"/>
              <a:t>5. He finally forced himself to look over at the </a:t>
            </a:r>
            <a:r>
              <a:rPr lang="en-US" b="1" dirty="0"/>
              <a:t>haggard</a:t>
            </a:r>
            <a:r>
              <a:rPr lang="en-US" dirty="0"/>
              <a:t> building. </a:t>
            </a:r>
          </a:p>
          <a:p>
            <a:endParaRPr lang="en-US" dirty="0"/>
          </a:p>
        </p:txBody>
      </p:sp>
      <p:sp>
        <p:nvSpPr>
          <p:cNvPr id="2" name="Title 1"/>
          <p:cNvSpPr>
            <a:spLocks noGrp="1"/>
          </p:cNvSpPr>
          <p:nvPr>
            <p:ph type="title"/>
          </p:nvPr>
        </p:nvSpPr>
        <p:spPr/>
        <p:txBody>
          <a:bodyPr/>
          <a:lstStyle/>
          <a:p>
            <a:r>
              <a:rPr lang="en-US" dirty="0" smtClean="0"/>
              <a:t>Vocabulary Chapters 1-4</a:t>
            </a:r>
            <a:endParaRPr lang="en-US" dirty="0"/>
          </a:p>
        </p:txBody>
      </p:sp>
    </p:spTree>
    <p:extLst>
      <p:ext uri="{BB962C8B-B14F-4D97-AF65-F5344CB8AC3E}">
        <p14:creationId xmlns:p14="http://schemas.microsoft.com/office/powerpoint/2010/main" xmlns="" val="855902280"/>
      </p:ext>
    </p:extLst>
  </p:cSld>
  <p:clrMapOvr>
    <a:masterClrMapping/>
  </p:clrMapOvr>
  <mc:AlternateContent xmlns:mc="http://schemas.openxmlformats.org/markup-compatibility/2006">
    <mc:Choice xmlns:p14="http://schemas.microsoft.com/office/powerpoint/2010/main" xmlns="" Requires="p14">
      <p:transition spd="slow" p14:dur="4000">
        <p14:conveyor dir="l"/>
        <p:sndAc>
          <p:stSnd>
            <p:snd r:embed="rId3" name="camera.wav"/>
          </p:stSnd>
        </p:sndAc>
      </p:transition>
    </mc:Choice>
    <mc:Fallback>
      <p:transition spd="slow">
        <p:fade/>
        <p:sndAc>
          <p:stSnd>
            <p:snd r:embed="rId2" name="camera.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198</TotalTime>
  <Words>4853</Words>
  <Application>Microsoft Office PowerPoint</Application>
  <PresentationFormat>On-screen Show (4:3)</PresentationFormat>
  <Paragraphs>323</Paragraphs>
  <Slides>70</Slides>
  <Notes>1</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Hardcover</vt:lpstr>
      <vt:lpstr>The Maze Runner</vt:lpstr>
      <vt:lpstr>James Dashner</vt:lpstr>
      <vt:lpstr>Questions Chapters 1-4</vt:lpstr>
      <vt:lpstr>Questions Chapters 1-4</vt:lpstr>
      <vt:lpstr>Questions Chapters 1-4</vt:lpstr>
      <vt:lpstr>Challenge #1  Chapter 1-4</vt:lpstr>
      <vt:lpstr>Challenge #2 Chapter 1-4</vt:lpstr>
      <vt:lpstr>Vocabulary   Chapters 1-4 Read each sentence and use context clues to figure out the meaning of the bold word. </vt:lpstr>
      <vt:lpstr>Vocabulary Chapters 1-4</vt:lpstr>
      <vt:lpstr>Vocabulary Chapters 1-4</vt:lpstr>
      <vt:lpstr>Vocabulary Chapters 1-4</vt:lpstr>
      <vt:lpstr>Challenge #1</vt:lpstr>
      <vt:lpstr>Questions Chapters 5-8</vt:lpstr>
      <vt:lpstr>Questions Chapters 5-8</vt:lpstr>
      <vt:lpstr>Questions Chapters 5-8</vt:lpstr>
      <vt:lpstr>Challenge #3</vt:lpstr>
      <vt:lpstr>The Maze Runner Chapter 5 - 10 Vocabulary </vt:lpstr>
      <vt:lpstr>The Maze Runner Chapter 5 - 10 Vocabulary</vt:lpstr>
      <vt:lpstr>Vocabulary Chapters 5-10</vt:lpstr>
      <vt:lpstr>Challenge  #4</vt:lpstr>
      <vt:lpstr>Challenge #5</vt:lpstr>
      <vt:lpstr>Chapters 9-12 Questions</vt:lpstr>
      <vt:lpstr>Chapters 9-12 Questions</vt:lpstr>
      <vt:lpstr>Chapters 13-16 Questions</vt:lpstr>
      <vt:lpstr>Chapters 13-16 Questions</vt:lpstr>
      <vt:lpstr>Challenge #6</vt:lpstr>
      <vt:lpstr>The Maze Runner Chapter 11 – 16 Vocabulary </vt:lpstr>
      <vt:lpstr>The Maze Runner Chapter 11 – 16 Vocabulary</vt:lpstr>
      <vt:lpstr>The Maze Runner Chapter 11 – 16 Vocabulary</vt:lpstr>
      <vt:lpstr>Questions Chapters 17-21</vt:lpstr>
      <vt:lpstr>Questions Chapters 17-21</vt:lpstr>
      <vt:lpstr>Questions Chapters 22-25</vt:lpstr>
      <vt:lpstr>Questions Chapters 22-25</vt:lpstr>
      <vt:lpstr>Questions Chapters 26-30</vt:lpstr>
      <vt:lpstr>Questions Chapters 26-30</vt:lpstr>
      <vt:lpstr>Questions Chapters 31-34</vt:lpstr>
      <vt:lpstr>Questions Chapters 31-34</vt:lpstr>
      <vt:lpstr>The Maze Runner Chapter 17-23 Vocabulary </vt:lpstr>
      <vt:lpstr>The Maze Runner Chapter 17-23 Vocabulary</vt:lpstr>
      <vt:lpstr>The Maze Runner Chapter 17-23 Vocabulary</vt:lpstr>
      <vt:lpstr>The Maze Runner Chapter 24-28 Vocabulary</vt:lpstr>
      <vt:lpstr>The Maze Runner Chapter 29 - 33  Vocabulary</vt:lpstr>
      <vt:lpstr>The Maze Runner Chapter 29 - 33  Vocabulary</vt:lpstr>
      <vt:lpstr>The Maze Runner Chapter 34-40 Vocabulary</vt:lpstr>
      <vt:lpstr>The Maze Runner Chapter 34-40 Vocabulary</vt:lpstr>
      <vt:lpstr>Questions Chapters 35-38</vt:lpstr>
      <vt:lpstr>Questions Chapters 35-38</vt:lpstr>
      <vt:lpstr>Questions Chapters 39-44</vt:lpstr>
      <vt:lpstr>Questions Chapter 39-44</vt:lpstr>
      <vt:lpstr>The Maze Runner Chapter 41-48 Vocabulary</vt:lpstr>
      <vt:lpstr>The Maze Runner Chapter 41-48 Vocabulary</vt:lpstr>
      <vt:lpstr>The Maze Runner Chapter 49-56 Vocabulary</vt:lpstr>
      <vt:lpstr>The Maze Runner Chapter 49-56 Vocabulary</vt:lpstr>
      <vt:lpstr>The Maze Runner Chapter 49-56 Vocabulary</vt:lpstr>
      <vt:lpstr>Questions Chapters 45-51</vt:lpstr>
      <vt:lpstr>Questions Chapters 45-51</vt:lpstr>
      <vt:lpstr>Challenge #7</vt:lpstr>
      <vt:lpstr>Questions Chapter 52-55</vt:lpstr>
      <vt:lpstr>Questions Chapter 52-55</vt:lpstr>
      <vt:lpstr> Challenge #8</vt:lpstr>
      <vt:lpstr>Questions Chapters 56-59</vt:lpstr>
      <vt:lpstr>Questions Chapters 60-62</vt:lpstr>
      <vt:lpstr>Questions Chapters 60-62</vt:lpstr>
      <vt:lpstr>Questions Chapters 60-62</vt:lpstr>
      <vt:lpstr>Challenge #9</vt:lpstr>
      <vt:lpstr>Challenge #10</vt:lpstr>
      <vt:lpstr>Challenge #11</vt:lpstr>
      <vt:lpstr>The Maze Runner Chapter 57 – Epilogue Vocabulary </vt:lpstr>
      <vt:lpstr>The Maze Runner Chapter 57 – Epilogue Vocabulary </vt:lpstr>
      <vt:lpstr>Challenge #12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Maze Runner</dc:title>
  <dc:creator>Sue</dc:creator>
  <cp:lastModifiedBy>Sherra</cp:lastModifiedBy>
  <cp:revision>20</cp:revision>
  <dcterms:created xsi:type="dcterms:W3CDTF">2012-09-20T23:09:09Z</dcterms:created>
  <dcterms:modified xsi:type="dcterms:W3CDTF">2015-02-19T09:52:54Z</dcterms:modified>
</cp:coreProperties>
</file>