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9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0AC2D-B943-412D-88C8-A2350A4AAF1E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FF16-1DBB-432B-89AD-87350A5027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84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84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59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65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38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25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97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28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7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04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9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F16-1DBB-432B-89AD-87350A5027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8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0ED533-468C-4A22-B7D6-7B8C677520A9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1D4A53-5656-47C0-BFA5-4A51979FA1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rand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THEMATIC ESSAY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Sentence</a:t>
            </a:r>
          </a:p>
          <a:p>
            <a:r>
              <a:rPr lang="en-US" dirty="0" smtClean="0"/>
              <a:t>Provide evidence to support the topic sentence – Quote or paraphrase</a:t>
            </a:r>
          </a:p>
          <a:p>
            <a:r>
              <a:rPr lang="en-US" dirty="0" smtClean="0"/>
              <a:t>Discuss how this information relates or proves the thesis.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1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 Sentence</a:t>
            </a:r>
          </a:p>
          <a:p>
            <a:r>
              <a:rPr lang="en-US" dirty="0"/>
              <a:t>Provide evidence to support the topic sentence – Quote or paraphrase</a:t>
            </a:r>
          </a:p>
          <a:p>
            <a:r>
              <a:rPr lang="en-US" dirty="0"/>
              <a:t>Discuss how this information relates or proves the thesis.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2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 Sentence</a:t>
            </a:r>
          </a:p>
          <a:p>
            <a:r>
              <a:rPr lang="en-US" dirty="0"/>
              <a:t>Provide evidence to support the topic sentence – Quote or paraphrase</a:t>
            </a:r>
          </a:p>
          <a:p>
            <a:r>
              <a:rPr lang="en-US" dirty="0"/>
              <a:t>Discuss how this information relates or proves the thesis.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3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Types:</a:t>
            </a:r>
          </a:p>
          <a:p>
            <a:pPr lvl="1"/>
            <a:r>
              <a:rPr lang="en-US" sz="2800" dirty="0" smtClean="0"/>
              <a:t>Closing by return</a:t>
            </a:r>
          </a:p>
          <a:p>
            <a:pPr lvl="1"/>
            <a:r>
              <a:rPr lang="en-US" sz="2800" dirty="0" smtClean="0"/>
              <a:t>Thesis restatement</a:t>
            </a:r>
          </a:p>
          <a:p>
            <a:pPr lvl="1"/>
            <a:r>
              <a:rPr lang="en-US" sz="2800" dirty="0" smtClean="0"/>
              <a:t>Summary</a:t>
            </a:r>
          </a:p>
          <a:p>
            <a:pPr lvl="1"/>
            <a:r>
              <a:rPr lang="en-US" sz="2800" dirty="0" smtClean="0"/>
              <a:t>Climax</a:t>
            </a:r>
          </a:p>
          <a:p>
            <a:pPr lvl="1"/>
            <a:r>
              <a:rPr lang="en-US" sz="2800" dirty="0" smtClean="0"/>
              <a:t>Call </a:t>
            </a:r>
            <a:r>
              <a:rPr lang="en-US" sz="2800" smtClean="0"/>
              <a:t>to action</a:t>
            </a:r>
            <a:endParaRPr lang="en-US" sz="2800" dirty="0" smtClean="0"/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general rules for five paragraph essay.</a:t>
            </a:r>
          </a:p>
          <a:p>
            <a:r>
              <a:rPr lang="en-US" dirty="0" smtClean="0"/>
              <a:t>Paragraph 1: Introduction</a:t>
            </a:r>
          </a:p>
          <a:p>
            <a:pPr lvl="1"/>
            <a:r>
              <a:rPr lang="en-US" dirty="0" smtClean="0"/>
              <a:t>Thematic Statement is your thesis statement</a:t>
            </a:r>
          </a:p>
          <a:p>
            <a:r>
              <a:rPr lang="en-US" dirty="0" smtClean="0"/>
              <a:t>Paragraph 2: Body 1 w/ clear topic sentence</a:t>
            </a:r>
          </a:p>
          <a:p>
            <a:r>
              <a:rPr lang="en-US" dirty="0" smtClean="0"/>
              <a:t>Paragraph 3: Body 2 w/ clear topic sentence </a:t>
            </a:r>
          </a:p>
          <a:p>
            <a:r>
              <a:rPr lang="en-US" dirty="0" smtClean="0"/>
              <a:t>Paragraph 4: Body 3 w/ clear topic sentence</a:t>
            </a:r>
          </a:p>
          <a:p>
            <a:r>
              <a:rPr lang="en-US" dirty="0" smtClean="0"/>
              <a:t>Paragraph 5: Conclusion</a:t>
            </a:r>
          </a:p>
          <a:p>
            <a:pPr lvl="1"/>
            <a:r>
              <a:rPr lang="en-US" dirty="0" smtClean="0"/>
              <a:t>Closing by Return/Thesis Restatement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statement of truth about society or human nature/the human condition. </a:t>
            </a:r>
          </a:p>
          <a:p>
            <a:endParaRPr lang="en-US" sz="3200" dirty="0" smtClean="0"/>
          </a:p>
          <a:p>
            <a:r>
              <a:rPr lang="en-US" sz="3200" dirty="0" smtClean="0"/>
              <a:t>broad enough so that it can apply to many situations outside of the text.</a:t>
            </a:r>
          </a:p>
          <a:p>
            <a:endParaRPr lang="en-US" sz="3200" dirty="0" smtClean="0"/>
          </a:p>
          <a:p>
            <a:r>
              <a:rPr lang="en-US" sz="3200" dirty="0" smtClean="0"/>
              <a:t>supported and argued using the text as evidence.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Theme is…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just about the text.</a:t>
            </a:r>
          </a:p>
          <a:p>
            <a:endParaRPr lang="en-US" sz="2600" dirty="0" smtClean="0"/>
          </a:p>
          <a:p>
            <a:r>
              <a:rPr lang="en-US" sz="2600" dirty="0" smtClean="0"/>
              <a:t>too specific so that it is limited and therefore cannot be applied to various situations.</a:t>
            </a:r>
          </a:p>
          <a:p>
            <a:endParaRPr lang="en-US" sz="2600" dirty="0" smtClean="0"/>
          </a:p>
          <a:p>
            <a:r>
              <a:rPr lang="en-US" sz="2600" dirty="0" smtClean="0"/>
              <a:t>too broad so that is vague and therefore cannot be applied to various situations.</a:t>
            </a:r>
          </a:p>
          <a:p>
            <a:endParaRPr lang="en-US" sz="2600" dirty="0" smtClean="0"/>
          </a:p>
          <a:p>
            <a:r>
              <a:rPr lang="en-US" sz="2600" dirty="0" smtClean="0"/>
              <a:t>absolute.</a:t>
            </a:r>
          </a:p>
          <a:p>
            <a:pPr lvl="1"/>
            <a:r>
              <a:rPr lang="en-US" sz="2600" dirty="0" smtClean="0"/>
              <a:t> i.e., use words like “may” rather than “will.”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Theme is not…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Motivation  +  Subject  =  Result</a:t>
            </a:r>
          </a:p>
          <a:p>
            <a:endParaRPr lang="en-US" sz="3200" dirty="0" smtClean="0"/>
          </a:p>
          <a:p>
            <a:r>
              <a:rPr lang="en-US" sz="3200" dirty="0" smtClean="0"/>
              <a:t>This “formula” is not  the  be all and end all to developing theme and thematic essays; it is meant to serve as a guide.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Helpful “Formula”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novel </a:t>
            </a:r>
            <a:r>
              <a:rPr lang="en-US" i="1" dirty="0" smtClean="0"/>
              <a:t>The Giver</a:t>
            </a:r>
            <a:r>
              <a:rPr lang="en-US" dirty="0" smtClean="0"/>
              <a:t>, for example, we may use the formula like this:</a:t>
            </a:r>
          </a:p>
          <a:p>
            <a:r>
              <a:rPr lang="en-US" dirty="0" smtClean="0"/>
              <a:t>Obedience   +   Truth/Lies   =  Change</a:t>
            </a:r>
          </a:p>
          <a:p>
            <a:r>
              <a:rPr lang="en-US" dirty="0" smtClean="0"/>
              <a:t>Our thematic Statement may read something like this: </a:t>
            </a:r>
          </a:p>
          <a:p>
            <a:pPr lvl="1"/>
            <a:r>
              <a:rPr lang="en-US" dirty="0" smtClean="0"/>
              <a:t>“Through one’s obedience, a person may learn about the truths and lies in his or her society and want change.” or…</a:t>
            </a:r>
          </a:p>
          <a:p>
            <a:pPr lvl="1"/>
            <a:r>
              <a:rPr lang="en-US" dirty="0" smtClean="0"/>
              <a:t>“Once an obedient person learns about the truth and lies of their community, they may begin to change and/or want change.”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“Formula”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the Essay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Things to include:</a:t>
            </a:r>
          </a:p>
          <a:p>
            <a:pPr lvl="1"/>
            <a:r>
              <a:rPr lang="en-US" sz="2800" dirty="0" smtClean="0"/>
              <a:t>Identify the title/author</a:t>
            </a:r>
          </a:p>
          <a:p>
            <a:pPr lvl="1"/>
            <a:r>
              <a:rPr lang="en-US" sz="2800" dirty="0" smtClean="0"/>
              <a:t>State the subject to be discussed</a:t>
            </a:r>
          </a:p>
          <a:p>
            <a:pPr lvl="1"/>
            <a:r>
              <a:rPr lang="en-US" sz="2800" dirty="0" smtClean="0"/>
              <a:t>Provide a thematic statement</a:t>
            </a:r>
          </a:p>
          <a:p>
            <a:pPr lvl="1"/>
            <a:r>
              <a:rPr lang="en-US" sz="2800" dirty="0" smtClean="0"/>
              <a:t>Mention the 3 ideas to be used for examples</a:t>
            </a:r>
          </a:p>
          <a:p>
            <a:pPr lvl="1"/>
            <a:r>
              <a:rPr lang="en-US" sz="2800" dirty="0" smtClean="0"/>
              <a:t>Provide a narrative hook</a:t>
            </a:r>
          </a:p>
          <a:p>
            <a:pPr lvl="1"/>
            <a:endParaRPr lang="en-US" sz="2800" dirty="0" smtClean="0"/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Types of Narrative Hook:</a:t>
            </a:r>
          </a:p>
          <a:p>
            <a:pPr lvl="1"/>
            <a:r>
              <a:rPr lang="en-US" sz="2800" dirty="0"/>
              <a:t>Q</a:t>
            </a:r>
            <a:r>
              <a:rPr lang="en-US" sz="2800" dirty="0" smtClean="0"/>
              <a:t>uestion</a:t>
            </a:r>
          </a:p>
          <a:p>
            <a:pPr lvl="1"/>
            <a:r>
              <a:rPr lang="en-US" sz="2800" dirty="0" smtClean="0"/>
              <a:t>Relevant fact</a:t>
            </a:r>
          </a:p>
          <a:p>
            <a:pPr lvl="1"/>
            <a:r>
              <a:rPr lang="en-US" sz="2800" dirty="0" smtClean="0"/>
              <a:t>Unusual detail</a:t>
            </a:r>
          </a:p>
          <a:p>
            <a:pPr lvl="1"/>
            <a:r>
              <a:rPr lang="en-US" sz="2800" dirty="0" smtClean="0"/>
              <a:t>Brief Narrative</a:t>
            </a:r>
          </a:p>
          <a:p>
            <a:pPr lvl="1"/>
            <a:r>
              <a:rPr lang="en-US" sz="2800" dirty="0" smtClean="0"/>
              <a:t>Thesis Statement</a:t>
            </a:r>
          </a:p>
          <a:p>
            <a:pPr lvl="1"/>
            <a:r>
              <a:rPr lang="en-US" sz="2800" dirty="0" smtClean="0"/>
              <a:t>Definition</a:t>
            </a:r>
          </a:p>
          <a:p>
            <a:pPr lvl="1"/>
            <a:r>
              <a:rPr lang="en-US" sz="2800" dirty="0" smtClean="0"/>
              <a:t>Personal Experience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5868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432</Words>
  <Application>Microsoft Office PowerPoint</Application>
  <PresentationFormat>On-screen Show (4:3)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Lucida Sans Unicode</vt:lpstr>
      <vt:lpstr>Verdana</vt:lpstr>
      <vt:lpstr>Wingdings 2</vt:lpstr>
      <vt:lpstr>Wingdings 3</vt:lpstr>
      <vt:lpstr>Concourse</vt:lpstr>
      <vt:lpstr>THE THEMATIC ESSAY</vt:lpstr>
      <vt:lpstr>General Info</vt:lpstr>
      <vt:lpstr>Theme is…</vt:lpstr>
      <vt:lpstr>Theme is not…</vt:lpstr>
      <vt:lpstr>A Helpful “Formula”</vt:lpstr>
      <vt:lpstr>Using the “Formula”</vt:lpstr>
      <vt:lpstr>Writing the Essay</vt:lpstr>
      <vt:lpstr>Introduction</vt:lpstr>
      <vt:lpstr>Introduction</vt:lpstr>
      <vt:lpstr>Body 1</vt:lpstr>
      <vt:lpstr>Body 2</vt:lpstr>
      <vt:lpstr>Body 3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THEMATIC ESSAY</dc:title>
  <dc:creator>Jordan Stringer</dc:creator>
  <cp:lastModifiedBy>Tech</cp:lastModifiedBy>
  <cp:revision>21</cp:revision>
  <dcterms:created xsi:type="dcterms:W3CDTF">2009-11-10T23:26:35Z</dcterms:created>
  <dcterms:modified xsi:type="dcterms:W3CDTF">2015-06-03T15:39:07Z</dcterms:modified>
</cp:coreProperties>
</file>